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4" r:id="rId2"/>
  </p:sldMasterIdLst>
  <p:notesMasterIdLst>
    <p:notesMasterId r:id="rId31"/>
  </p:notesMasterIdLst>
  <p:handoutMasterIdLst>
    <p:handoutMasterId r:id="rId32"/>
  </p:handoutMasterIdLst>
  <p:sldIdLst>
    <p:sldId id="256" r:id="rId3"/>
    <p:sldId id="300" r:id="rId4"/>
    <p:sldId id="301" r:id="rId5"/>
    <p:sldId id="302" r:id="rId6"/>
    <p:sldId id="262" r:id="rId7"/>
    <p:sldId id="263" r:id="rId8"/>
    <p:sldId id="264" r:id="rId9"/>
    <p:sldId id="265" r:id="rId10"/>
    <p:sldId id="272" r:id="rId11"/>
    <p:sldId id="266" r:id="rId12"/>
    <p:sldId id="267" r:id="rId13"/>
    <p:sldId id="271" r:id="rId14"/>
    <p:sldId id="310" r:id="rId15"/>
    <p:sldId id="314" r:id="rId16"/>
    <p:sldId id="303" r:id="rId17"/>
    <p:sldId id="304" r:id="rId18"/>
    <p:sldId id="305" r:id="rId19"/>
    <p:sldId id="306" r:id="rId20"/>
    <p:sldId id="307" r:id="rId21"/>
    <p:sldId id="308" r:id="rId22"/>
    <p:sldId id="309" r:id="rId23"/>
    <p:sldId id="313" r:id="rId24"/>
    <p:sldId id="288" r:id="rId25"/>
    <p:sldId id="289" r:id="rId26"/>
    <p:sldId id="311" r:id="rId27"/>
    <p:sldId id="312" r:id="rId28"/>
    <p:sldId id="297" r:id="rId29"/>
    <p:sldId id="296" r:id="rId30"/>
  </p:sldIdLst>
  <p:sldSz cx="9906000" cy="6858000" type="A4"/>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1008" userDrawn="1">
          <p15:clr>
            <a:srgbClr val="A4A3A4"/>
          </p15:clr>
        </p15:guide>
        <p15:guide id="3" orient="horz" pos="1253" userDrawn="1">
          <p15:clr>
            <a:srgbClr val="A4A3A4"/>
          </p15:clr>
        </p15:guide>
        <p15:guide id="4" orient="horz" pos="3888" userDrawn="1">
          <p15:clr>
            <a:srgbClr val="A4A3A4"/>
          </p15:clr>
        </p15:guide>
        <p15:guide id="5" orient="horz" pos="3067" userDrawn="1">
          <p15:clr>
            <a:srgbClr val="A4A3A4"/>
          </p15:clr>
        </p15:guide>
        <p15:guide id="6" orient="horz" pos="436" userDrawn="1">
          <p15:clr>
            <a:srgbClr val="A4A3A4"/>
          </p15:clr>
        </p15:guide>
        <p15:guide id="7" orient="horz" pos="3648" userDrawn="1">
          <p15:clr>
            <a:srgbClr val="A4A3A4"/>
          </p15:clr>
        </p15:guide>
        <p15:guide id="8" pos="3120" userDrawn="1">
          <p15:clr>
            <a:srgbClr val="A4A3A4"/>
          </p15:clr>
        </p15:guide>
        <p15:guide id="9" pos="623" userDrawn="1">
          <p15:clr>
            <a:srgbClr val="A4A3A4"/>
          </p15:clr>
        </p15:guide>
        <p15:guide id="10" pos="5626" userDrawn="1">
          <p15:clr>
            <a:srgbClr val="A4A3A4"/>
          </p15:clr>
        </p15:guide>
        <p15:guide id="11" pos="4641" userDrawn="1">
          <p15:clr>
            <a:srgbClr val="A4A3A4"/>
          </p15:clr>
        </p15:guide>
        <p15:guide id="12" pos="5890" userDrawn="1">
          <p15:clr>
            <a:srgbClr val="A4A3A4"/>
          </p15:clr>
        </p15:guide>
        <p15:guide id="13" pos="3083" userDrawn="1">
          <p15:clr>
            <a:srgbClr val="A4A3A4"/>
          </p15:clr>
        </p15:guide>
        <p15:guide id="14" pos="350" userDrawn="1">
          <p15:clr>
            <a:srgbClr val="A4A3A4"/>
          </p15:clr>
        </p15:guide>
        <p15:guide id="15" pos="234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77" autoAdjust="0"/>
    <p:restoredTop sz="94660" autoAdjust="0"/>
  </p:normalViewPr>
  <p:slideViewPr>
    <p:cSldViewPr>
      <p:cViewPr>
        <p:scale>
          <a:sx n="268" d="100"/>
          <a:sy n="268" d="100"/>
        </p:scale>
        <p:origin x="-4891" y="-2112"/>
      </p:cViewPr>
      <p:guideLst>
        <p:guide orient="horz" pos="2160"/>
        <p:guide orient="horz" pos="1008"/>
        <p:guide orient="horz" pos="1253"/>
        <p:guide orient="horz" pos="3888"/>
        <p:guide orient="horz" pos="3067"/>
        <p:guide orient="horz" pos="436"/>
        <p:guide orient="horz" pos="3648"/>
        <p:guide pos="3120"/>
        <p:guide pos="623"/>
        <p:guide pos="5626"/>
        <p:guide pos="4641"/>
        <p:guide pos="5890"/>
        <p:guide pos="3083"/>
        <p:guide pos="350"/>
        <p:guide pos="234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68" d="100"/>
          <a:sy n="68" d="100"/>
        </p:scale>
        <p:origin x="-1962" y="-10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Σύμβολο κράτησης θέσης κεφαλίδας 1"/>
          <p:cNvSpPr>
            <a:spLocks noGrp="1"/>
          </p:cNvSpPr>
          <p:nvPr>
            <p:ph type="hdr" sz="quarter"/>
          </p:nvPr>
        </p:nvSpPr>
        <p:spPr>
          <a:xfrm>
            <a:off x="0" y="0"/>
            <a:ext cx="2945659" cy="496332"/>
          </a:xfrm>
          <a:prstGeom prst="rect">
            <a:avLst/>
          </a:prstGeom>
        </p:spPr>
        <p:txBody>
          <a:bodyPr vert="horz" lIns="93177" tIns="46589" rIns="93177" bIns="46589" rtlCol="0"/>
          <a:lstStyle>
            <a:lvl1pPr algn="l" latinLnBrk="0">
              <a:defRPr lang="el-GR" sz="1200"/>
            </a:lvl1pPr>
          </a:lstStyle>
          <a:p>
            <a:endParaRPr lang="el-GR"/>
          </a:p>
        </p:txBody>
      </p:sp>
      <p:sp>
        <p:nvSpPr>
          <p:cNvPr id="3" name="Σύμβολο κράτησης θέσης ημερομηνίας 2"/>
          <p:cNvSpPr>
            <a:spLocks noGrp="1"/>
          </p:cNvSpPr>
          <p:nvPr>
            <p:ph type="dt" sz="quarter" idx="1"/>
          </p:nvPr>
        </p:nvSpPr>
        <p:spPr>
          <a:xfrm>
            <a:off x="3850443" y="0"/>
            <a:ext cx="2945659" cy="496332"/>
          </a:xfrm>
          <a:prstGeom prst="rect">
            <a:avLst/>
          </a:prstGeom>
        </p:spPr>
        <p:txBody>
          <a:bodyPr vert="horz" lIns="93177" tIns="46589" rIns="93177" bIns="46589" rtlCol="0"/>
          <a:lstStyle>
            <a:lvl1pPr algn="r" latinLnBrk="0">
              <a:defRPr lang="el-GR" sz="1200"/>
            </a:lvl1pPr>
          </a:lstStyle>
          <a:p>
            <a:fld id="{128FCA9C-FF92-4024-BDEC-A6D3B663DC09}" type="datetimeFigureOut">
              <a:rPr lang="el-GR"/>
              <a:pPr/>
              <a:t>7/10/2015</a:t>
            </a:fld>
            <a:endParaRPr lang="el-GR"/>
          </a:p>
        </p:txBody>
      </p:sp>
      <p:sp>
        <p:nvSpPr>
          <p:cNvPr id="4" name="Σύμβολο κράτησης θέσης υποσέλιδου 3"/>
          <p:cNvSpPr>
            <a:spLocks noGrp="1"/>
          </p:cNvSpPr>
          <p:nvPr>
            <p:ph type="ftr" sz="quarter" idx="2"/>
          </p:nvPr>
        </p:nvSpPr>
        <p:spPr>
          <a:xfrm>
            <a:off x="0" y="9428584"/>
            <a:ext cx="2945659" cy="496332"/>
          </a:xfrm>
          <a:prstGeom prst="rect">
            <a:avLst/>
          </a:prstGeom>
        </p:spPr>
        <p:txBody>
          <a:bodyPr vert="horz" lIns="93177" tIns="46589" rIns="93177" bIns="46589" rtlCol="0" anchor="b"/>
          <a:lstStyle>
            <a:lvl1pPr algn="l" latinLnBrk="0">
              <a:defRPr lang="el-GR" sz="1200"/>
            </a:lvl1pPr>
          </a:lstStyle>
          <a:p>
            <a:endParaRPr lang="el-GR"/>
          </a:p>
        </p:txBody>
      </p:sp>
      <p:sp>
        <p:nvSpPr>
          <p:cNvPr id="5" name="Σύμβολο κράτησης θέσης αριθμού διαφάνειας 4"/>
          <p:cNvSpPr>
            <a:spLocks noGrp="1"/>
          </p:cNvSpPr>
          <p:nvPr>
            <p:ph type="sldNum" sz="quarter" idx="3"/>
          </p:nvPr>
        </p:nvSpPr>
        <p:spPr>
          <a:xfrm>
            <a:off x="3850443" y="9428584"/>
            <a:ext cx="2945659" cy="496332"/>
          </a:xfrm>
          <a:prstGeom prst="rect">
            <a:avLst/>
          </a:prstGeom>
        </p:spPr>
        <p:txBody>
          <a:bodyPr vert="horz" lIns="93177" tIns="46589" rIns="93177" bIns="46589" rtlCol="0" anchor="b"/>
          <a:lstStyle>
            <a:lvl1pPr algn="r" latinLnBrk="0">
              <a:defRPr lang="el-GR" sz="1200"/>
            </a:lvl1pPr>
          </a:lstStyle>
          <a:p>
            <a:fld id="{A446DCAE-1661-43FF-8A44-43DAFDC1FD90}" type="slidenum">
              <a:rPr lang="el-GR"/>
              <a:pPr/>
              <a:t>‹#›</a:t>
            </a:fld>
            <a:endParaRPr lang="el-G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Σύμβολο κράτησης θέσης κεφαλίδας 1"/>
          <p:cNvSpPr>
            <a:spLocks noGrp="1"/>
          </p:cNvSpPr>
          <p:nvPr>
            <p:ph type="hdr" sz="quarter"/>
          </p:nvPr>
        </p:nvSpPr>
        <p:spPr>
          <a:xfrm>
            <a:off x="0" y="0"/>
            <a:ext cx="2945659" cy="496332"/>
          </a:xfrm>
          <a:prstGeom prst="rect">
            <a:avLst/>
          </a:prstGeom>
        </p:spPr>
        <p:txBody>
          <a:bodyPr vert="horz" lIns="93177" tIns="46589" rIns="93177" bIns="46589" rtlCol="0"/>
          <a:lstStyle>
            <a:lvl1pPr algn="l" latinLnBrk="0">
              <a:defRPr lang="el-GR" sz="1200"/>
            </a:lvl1pPr>
          </a:lstStyle>
          <a:p>
            <a:endParaRPr lang="el-GR"/>
          </a:p>
        </p:txBody>
      </p:sp>
      <p:sp>
        <p:nvSpPr>
          <p:cNvPr id="3" name="Σύμβολο κράτησης θέσης ημερομηνίας 2"/>
          <p:cNvSpPr>
            <a:spLocks noGrp="1"/>
          </p:cNvSpPr>
          <p:nvPr>
            <p:ph type="dt" idx="1"/>
          </p:nvPr>
        </p:nvSpPr>
        <p:spPr>
          <a:xfrm>
            <a:off x="3850443" y="0"/>
            <a:ext cx="2945659" cy="496332"/>
          </a:xfrm>
          <a:prstGeom prst="rect">
            <a:avLst/>
          </a:prstGeom>
        </p:spPr>
        <p:txBody>
          <a:bodyPr vert="horz" lIns="93177" tIns="46589" rIns="93177" bIns="46589" rtlCol="0"/>
          <a:lstStyle>
            <a:lvl1pPr algn="r" latinLnBrk="0">
              <a:defRPr lang="el-GR" sz="1200"/>
            </a:lvl1pPr>
          </a:lstStyle>
          <a:p>
            <a:fld id="{772AB877-E7B1-4681-847E-D0918612832B}" type="datetimeFigureOut">
              <a:rPr lang="en-US"/>
              <a:pPr/>
              <a:t>10/7/2015</a:t>
            </a:fld>
            <a:endParaRPr lang="el-GR"/>
          </a:p>
        </p:txBody>
      </p:sp>
      <p:sp>
        <p:nvSpPr>
          <p:cNvPr id="4" name="Σύμβολο κράτησης θέσης εικόνας διαφάνειας 3"/>
          <p:cNvSpPr>
            <a:spLocks noGrp="1" noRot="1" noChangeAspect="1"/>
          </p:cNvSpPr>
          <p:nvPr>
            <p:ph type="sldImg" idx="2"/>
          </p:nvPr>
        </p:nvSpPr>
        <p:spPr>
          <a:xfrm>
            <a:off x="709613" y="744538"/>
            <a:ext cx="5378450" cy="3722687"/>
          </a:xfrm>
          <a:prstGeom prst="rect">
            <a:avLst/>
          </a:prstGeom>
          <a:noFill/>
          <a:ln w="12700">
            <a:solidFill>
              <a:prstClr val="black"/>
            </a:solidFill>
          </a:ln>
        </p:spPr>
        <p:txBody>
          <a:bodyPr vert="horz" lIns="93177" tIns="46589" rIns="93177" bIns="46589" rtlCol="0" anchor="ctr"/>
          <a:lstStyle/>
          <a:p>
            <a:endParaRPr lang="el-GR"/>
          </a:p>
        </p:txBody>
      </p:sp>
      <p:sp>
        <p:nvSpPr>
          <p:cNvPr id="5" name="Σύμβολο κράτησης θέσης σημειώσεων 4"/>
          <p:cNvSpPr>
            <a:spLocks noGrp="1"/>
          </p:cNvSpPr>
          <p:nvPr>
            <p:ph type="body" sz="quarter" idx="3"/>
          </p:nvPr>
        </p:nvSpPr>
        <p:spPr>
          <a:xfrm>
            <a:off x="679768" y="4715153"/>
            <a:ext cx="5438140" cy="4466987"/>
          </a:xfrm>
          <a:prstGeom prst="rect">
            <a:avLst/>
          </a:prstGeom>
        </p:spPr>
        <p:txBody>
          <a:bodyPr vert="horz" lIns="93177" tIns="46589" rIns="93177" bIns="46589" rtlCol="0"/>
          <a:lstStyle/>
          <a:p>
            <a:pPr lvl="0"/>
            <a:r>
              <a:rPr lang="el-GR"/>
              <a:t>Κάντε κλικ για να επεξεργαστείτε τα στυλ υποδείγματος κειμένου</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Σύμβολο κράτησης θέσης υποσέλιδου 5"/>
          <p:cNvSpPr>
            <a:spLocks noGrp="1"/>
          </p:cNvSpPr>
          <p:nvPr>
            <p:ph type="ftr" sz="quarter" idx="4"/>
          </p:nvPr>
        </p:nvSpPr>
        <p:spPr>
          <a:xfrm>
            <a:off x="0" y="9428584"/>
            <a:ext cx="2945659" cy="496332"/>
          </a:xfrm>
          <a:prstGeom prst="rect">
            <a:avLst/>
          </a:prstGeom>
        </p:spPr>
        <p:txBody>
          <a:bodyPr vert="horz" lIns="93177" tIns="46589" rIns="93177" bIns="46589" rtlCol="0" anchor="b"/>
          <a:lstStyle>
            <a:lvl1pPr algn="l" latinLnBrk="0">
              <a:defRPr lang="el-GR" sz="1200"/>
            </a:lvl1pPr>
          </a:lstStyle>
          <a:p>
            <a:endParaRPr lang="el-GR"/>
          </a:p>
        </p:txBody>
      </p:sp>
      <p:sp>
        <p:nvSpPr>
          <p:cNvPr id="7" name="Σύμβολο κράτησης θέσης αριθμού διαφάνειας 6"/>
          <p:cNvSpPr>
            <a:spLocks noGrp="1"/>
          </p:cNvSpPr>
          <p:nvPr>
            <p:ph type="sldNum" sz="quarter" idx="5"/>
          </p:nvPr>
        </p:nvSpPr>
        <p:spPr>
          <a:xfrm>
            <a:off x="3850443" y="9428584"/>
            <a:ext cx="2945659" cy="496332"/>
          </a:xfrm>
          <a:prstGeom prst="rect">
            <a:avLst/>
          </a:prstGeom>
        </p:spPr>
        <p:txBody>
          <a:bodyPr vert="horz" lIns="93177" tIns="46589" rIns="93177" bIns="46589" rtlCol="0" anchor="b"/>
          <a:lstStyle>
            <a:lvl1pPr algn="r" latinLnBrk="0">
              <a:defRPr lang="el-GR" sz="1200"/>
            </a:lvl1pPr>
          </a:lstStyle>
          <a:p>
            <a:fld id="{69C971FF-EF28-4195-A575-329446EFAA55}" type="slidenum">
              <a:rPr/>
              <a:pPr/>
              <a:t>‹#›</a:t>
            </a:fld>
            <a:endParaRPr lang="el-G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lang="el-GR" sz="1200" kern="1200">
        <a:solidFill>
          <a:schemeClr val="tx1">
            <a:lumMod val="50000"/>
          </a:schemeClr>
        </a:solidFill>
        <a:latin typeface="+mn-lt"/>
        <a:ea typeface="+mn-ea"/>
        <a:cs typeface="+mn-cs"/>
      </a:defRPr>
    </a:lvl1pPr>
    <a:lvl2pPr marL="457200" algn="l" defTabSz="914400" rtl="0" eaLnBrk="1" latinLnBrk="0" hangingPunct="1">
      <a:defRPr lang="el-GR" sz="1200" kern="1200">
        <a:solidFill>
          <a:schemeClr val="tx1">
            <a:lumMod val="50000"/>
          </a:schemeClr>
        </a:solidFill>
        <a:latin typeface="+mn-lt"/>
        <a:ea typeface="+mn-ea"/>
        <a:cs typeface="+mn-cs"/>
      </a:defRPr>
    </a:lvl2pPr>
    <a:lvl3pPr marL="914400" algn="l" defTabSz="914400" rtl="0" eaLnBrk="1" latinLnBrk="0" hangingPunct="1">
      <a:defRPr lang="el-GR" sz="1200" kern="1200">
        <a:solidFill>
          <a:schemeClr val="tx1">
            <a:lumMod val="50000"/>
          </a:schemeClr>
        </a:solidFill>
        <a:latin typeface="+mn-lt"/>
        <a:ea typeface="+mn-ea"/>
        <a:cs typeface="+mn-cs"/>
      </a:defRPr>
    </a:lvl3pPr>
    <a:lvl4pPr marL="1371600" algn="l" defTabSz="914400" rtl="0" eaLnBrk="1" latinLnBrk="0" hangingPunct="1">
      <a:defRPr lang="el-GR" sz="1200" kern="1200">
        <a:solidFill>
          <a:schemeClr val="tx1">
            <a:lumMod val="50000"/>
          </a:schemeClr>
        </a:solidFill>
        <a:latin typeface="+mn-lt"/>
        <a:ea typeface="+mn-ea"/>
        <a:cs typeface="+mn-cs"/>
      </a:defRPr>
    </a:lvl4pPr>
    <a:lvl5pPr marL="1828800" algn="l" defTabSz="914400" rtl="0" eaLnBrk="1" latinLnBrk="0" hangingPunct="1">
      <a:defRPr lang="el-GR" sz="1200" kern="1200">
        <a:solidFill>
          <a:schemeClr val="tx1">
            <a:lumMod val="50000"/>
          </a:schemeClr>
        </a:solidFill>
        <a:latin typeface="+mn-lt"/>
        <a:ea typeface="+mn-ea"/>
        <a:cs typeface="+mn-cs"/>
      </a:defRPr>
    </a:lvl5pPr>
    <a:lvl6pPr marL="2286000" algn="l" defTabSz="914400" rtl="0" eaLnBrk="1" latinLnBrk="0" hangingPunct="1">
      <a:defRPr lang="el-GR" sz="1200" kern="1200">
        <a:solidFill>
          <a:schemeClr val="tx1"/>
        </a:solidFill>
        <a:latin typeface="+mn-lt"/>
        <a:ea typeface="+mn-ea"/>
        <a:cs typeface="+mn-cs"/>
      </a:defRPr>
    </a:lvl6pPr>
    <a:lvl7pPr marL="2743200" algn="l" defTabSz="914400" rtl="0" eaLnBrk="1" latinLnBrk="0" hangingPunct="1">
      <a:defRPr lang="el-GR" sz="1200" kern="1200">
        <a:solidFill>
          <a:schemeClr val="tx1"/>
        </a:solidFill>
        <a:latin typeface="+mn-lt"/>
        <a:ea typeface="+mn-ea"/>
        <a:cs typeface="+mn-cs"/>
      </a:defRPr>
    </a:lvl7pPr>
    <a:lvl8pPr marL="3200400" algn="l" defTabSz="914400" rtl="0" eaLnBrk="1" latinLnBrk="0" hangingPunct="1">
      <a:defRPr lang="el-GR" sz="1200" kern="1200">
        <a:solidFill>
          <a:schemeClr val="tx1"/>
        </a:solidFill>
        <a:latin typeface="+mn-lt"/>
        <a:ea typeface="+mn-ea"/>
        <a:cs typeface="+mn-cs"/>
      </a:defRPr>
    </a:lvl8pPr>
    <a:lvl9pPr marL="3657600" algn="l" defTabSz="914400" rtl="0" eaLnBrk="1" latinLnBrk="0" hangingPunct="1">
      <a:defRPr lang="el-G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a:xfrm>
            <a:off x="709613" y="744538"/>
            <a:ext cx="5378450" cy="3722687"/>
          </a:xfrm>
        </p:spPr>
      </p:sp>
      <p:sp>
        <p:nvSpPr>
          <p:cNvPr id="3" name="Σύμβολο κράτησης θέσης σημειώσεων 2"/>
          <p:cNvSpPr>
            <a:spLocks noGrp="1"/>
          </p:cNvSpPr>
          <p:nvPr>
            <p:ph type="body" idx="1"/>
          </p:nvPr>
        </p:nvSpPr>
        <p:spPr/>
        <p:txBody>
          <a:bodyPr/>
          <a:lstStyle/>
          <a:p>
            <a:endParaRPr lang="el-GR" dirty="0"/>
          </a:p>
        </p:txBody>
      </p:sp>
      <p:sp>
        <p:nvSpPr>
          <p:cNvPr id="4" name="Σύμβολο κράτησης θέσης αριθμού διαφάνειας 3"/>
          <p:cNvSpPr>
            <a:spLocks noGrp="1"/>
          </p:cNvSpPr>
          <p:nvPr>
            <p:ph type="sldNum" sz="quarter" idx="10"/>
          </p:nvPr>
        </p:nvSpPr>
        <p:spPr/>
        <p:txBody>
          <a:bodyPr/>
          <a:lstStyle/>
          <a:p>
            <a:fld id="{3A2CC701-D80A-463B-8415-A85485312088}" type="slidenum">
              <a:rPr lang="el-GR" smtClean="0"/>
              <a:pPr/>
              <a:t>5</a:t>
            </a:fld>
            <a:endParaRPr lang="el-GR"/>
          </a:p>
        </p:txBody>
      </p:sp>
    </p:spTree>
    <p:extLst>
      <p:ext uri="{BB962C8B-B14F-4D97-AF65-F5344CB8AC3E}">
        <p14:creationId xmlns:p14="http://schemas.microsoft.com/office/powerpoint/2010/main" val="4136793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a:xfrm>
            <a:off x="709613" y="744538"/>
            <a:ext cx="5378450" cy="3722687"/>
          </a:xfrm>
        </p:spPr>
      </p:sp>
      <p:sp>
        <p:nvSpPr>
          <p:cNvPr id="3" name="Σύμβολο κράτησης θέσης σημειώσεων 2"/>
          <p:cNvSpPr>
            <a:spLocks noGrp="1"/>
          </p:cNvSpPr>
          <p:nvPr>
            <p:ph type="body" idx="1"/>
          </p:nvPr>
        </p:nvSpPr>
        <p:spPr/>
        <p:txBody>
          <a:bodyPr/>
          <a:lstStyle/>
          <a:p>
            <a:pPr defTabSz="931774">
              <a:defRPr lang="el-GR"/>
            </a:pPr>
            <a:endParaRPr lang="el-GR" dirty="0" smtClean="0"/>
          </a:p>
        </p:txBody>
      </p:sp>
      <p:sp>
        <p:nvSpPr>
          <p:cNvPr id="4" name="Σύμβολο κράτησης θέσης αριθμού διαφάνειας 3"/>
          <p:cNvSpPr>
            <a:spLocks noGrp="1"/>
          </p:cNvSpPr>
          <p:nvPr>
            <p:ph type="sldNum" sz="quarter" idx="10"/>
          </p:nvPr>
        </p:nvSpPr>
        <p:spPr/>
        <p:txBody>
          <a:bodyPr/>
          <a:lstStyle/>
          <a:p>
            <a:fld id="{3A2CC701-D80A-463B-8415-A85485312088}" type="slidenum">
              <a:rPr lang="el-GR" smtClean="0"/>
              <a:pPr/>
              <a:t>8</a:t>
            </a:fld>
            <a:endParaRPr lang="el-GR"/>
          </a:p>
        </p:txBody>
      </p:sp>
    </p:spTree>
    <p:extLst>
      <p:ext uri="{BB962C8B-B14F-4D97-AF65-F5344CB8AC3E}">
        <p14:creationId xmlns:p14="http://schemas.microsoft.com/office/powerpoint/2010/main" val="169998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a:xfrm>
            <a:off x="709613" y="744538"/>
            <a:ext cx="5378450" cy="3722687"/>
          </a:xfrm>
        </p:spPr>
      </p:sp>
      <p:sp>
        <p:nvSpPr>
          <p:cNvPr id="3" name="Σύμβολο κράτησης θέσης σημειώσεων 2"/>
          <p:cNvSpPr>
            <a:spLocks noGrp="1"/>
          </p:cNvSpPr>
          <p:nvPr>
            <p:ph type="body" idx="1"/>
          </p:nvPr>
        </p:nvSpPr>
        <p:spPr/>
        <p:txBody>
          <a:bodyPr/>
          <a:lstStyle/>
          <a:p>
            <a:pPr defTabSz="931774">
              <a:defRPr lang="el-GR"/>
            </a:pPr>
            <a:endParaRPr lang="el-GR" baseline="0" dirty="0" smtClean="0"/>
          </a:p>
        </p:txBody>
      </p:sp>
      <p:sp>
        <p:nvSpPr>
          <p:cNvPr id="4" name="Σύμβολο κράτησης θέσης αριθμού διαφάνειας 3"/>
          <p:cNvSpPr>
            <a:spLocks noGrp="1"/>
          </p:cNvSpPr>
          <p:nvPr>
            <p:ph type="sldNum" sz="quarter" idx="10"/>
          </p:nvPr>
        </p:nvSpPr>
        <p:spPr/>
        <p:txBody>
          <a:bodyPr/>
          <a:lstStyle/>
          <a:p>
            <a:fld id="{3A2CC701-D80A-463B-8415-A85485312088}" type="slidenum">
              <a:rPr lang="el-GR" smtClean="0"/>
              <a:pPr/>
              <a:t>10</a:t>
            </a:fld>
            <a:endParaRPr lang="el-GR"/>
          </a:p>
        </p:txBody>
      </p:sp>
    </p:spTree>
    <p:extLst>
      <p:ext uri="{BB962C8B-B14F-4D97-AF65-F5344CB8AC3E}">
        <p14:creationId xmlns:p14="http://schemas.microsoft.com/office/powerpoint/2010/main" val="711306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l-GR" smtClean="0"/>
              <a:t>Στυλ κύριου τίτλου</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16743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EDF33987-6305-4E2A-BF18-EF013ECE927B}" type="datetimeFigureOut">
              <a:rPr lang="el-GR" smtClean="0"/>
              <a:pPr/>
              <a:t>7/10/2015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36C87F6-986D-49E6-AF40-1B3A1EE8064D}" type="slidenum">
              <a:rPr lang="el-GR" smtClean="0"/>
              <a:pPr/>
              <a:t>‹#›</a:t>
            </a:fld>
            <a:endParaRPr lang="el-GR"/>
          </a:p>
        </p:txBody>
      </p:sp>
    </p:spTree>
    <p:extLst>
      <p:ext uri="{BB962C8B-B14F-4D97-AF65-F5344CB8AC3E}">
        <p14:creationId xmlns:p14="http://schemas.microsoft.com/office/powerpoint/2010/main" val="9531609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EDF33987-6305-4E2A-BF18-EF013ECE927B}" type="datetimeFigureOut">
              <a:rPr lang="el-GR" smtClean="0"/>
              <a:pPr/>
              <a:t>7/10/2015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36C87F6-986D-49E6-AF40-1B3A1EE8064D}" type="slidenum">
              <a:rPr lang="el-GR" smtClean="0"/>
              <a:pPr/>
              <a:t>‹#›</a:t>
            </a:fld>
            <a:endParaRPr lang="el-GR"/>
          </a:p>
        </p:txBody>
      </p:sp>
    </p:spTree>
    <p:extLst>
      <p:ext uri="{BB962C8B-B14F-4D97-AF65-F5344CB8AC3E}">
        <p14:creationId xmlns:p14="http://schemas.microsoft.com/office/powerpoint/2010/main" val="134726467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EDF33987-6305-4E2A-BF18-EF013ECE927B}" type="datetimeFigureOut">
              <a:rPr lang="en-US" smtClean="0"/>
              <a:pPr/>
              <a:t>10/7/2015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36C87F6-986D-49E6-AF40-1B3A1EE8064D}" type="slidenum">
              <a:rPr lang="en-US" smtClean="0"/>
              <a:pPr/>
              <a:t>‹#›</a:t>
            </a:fld>
            <a:endParaRPr lang="en-US"/>
          </a:p>
        </p:txBody>
      </p:sp>
    </p:spTree>
    <p:extLst>
      <p:ext uri="{BB962C8B-B14F-4D97-AF65-F5344CB8AC3E}">
        <p14:creationId xmlns:p14="http://schemas.microsoft.com/office/powerpoint/2010/main" val="297769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l-GR" smtClean="0"/>
              <a:t>Στυλ κύριου τίτλου</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EDF33987-6305-4E2A-BF18-EF013ECE927B}" type="datetimeFigureOut">
              <a:rPr lang="en-US" smtClean="0"/>
              <a:pPr/>
              <a:t>10/7/2015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36C87F6-986D-49E6-AF40-1B3A1EE8064D}" type="slidenum">
              <a:rPr lang="en-US" smtClean="0"/>
              <a:pPr/>
              <a:t>‹#›</a:t>
            </a:fld>
            <a:endParaRPr lang="en-US"/>
          </a:p>
        </p:txBody>
      </p:sp>
    </p:spTree>
    <p:extLst>
      <p:ext uri="{BB962C8B-B14F-4D97-AF65-F5344CB8AC3E}">
        <p14:creationId xmlns:p14="http://schemas.microsoft.com/office/powerpoint/2010/main" val="6270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EDF33987-6305-4E2A-BF18-EF013ECE927B}" type="datetimeFigureOut">
              <a:rPr lang="en-US" smtClean="0"/>
              <a:pPr/>
              <a:t>10/7/2015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36C87F6-986D-49E6-AF40-1B3A1EE8064D}" type="slidenum">
              <a:rPr lang="en-US" smtClean="0"/>
              <a:pPr/>
              <a:t>‹#›</a:t>
            </a:fld>
            <a:endParaRPr lang="en-US"/>
          </a:p>
        </p:txBody>
      </p:sp>
    </p:spTree>
    <p:extLst>
      <p:ext uri="{BB962C8B-B14F-4D97-AF65-F5344CB8AC3E}">
        <p14:creationId xmlns:p14="http://schemas.microsoft.com/office/powerpoint/2010/main" val="251173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682329" y="2505075"/>
            <a:ext cx="4190702"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5014913" y="2505075"/>
            <a:ext cx="4211340"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EDF33987-6305-4E2A-BF18-EF013ECE927B}" type="datetimeFigureOut">
              <a:rPr lang="en-US" smtClean="0"/>
              <a:pPr/>
              <a:t>10/7/2015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F36C87F6-986D-49E6-AF40-1B3A1EE8064D}" type="slidenum">
              <a:rPr lang="en-US" smtClean="0"/>
              <a:pPr/>
              <a:t>‹#›</a:t>
            </a:fld>
            <a:endParaRPr lang="en-US"/>
          </a:p>
        </p:txBody>
      </p:sp>
    </p:spTree>
    <p:extLst>
      <p:ext uri="{BB962C8B-B14F-4D97-AF65-F5344CB8AC3E}">
        <p14:creationId xmlns:p14="http://schemas.microsoft.com/office/powerpoint/2010/main" val="2427491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EDF33987-6305-4E2A-BF18-EF013ECE927B}" type="datetimeFigureOut">
              <a:rPr lang="en-US" smtClean="0"/>
              <a:pPr/>
              <a:t>10/7/2015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F36C87F6-986D-49E6-AF40-1B3A1EE8064D}" type="slidenum">
              <a:rPr lang="en-US" smtClean="0"/>
              <a:pPr/>
              <a:t>‹#›</a:t>
            </a:fld>
            <a:endParaRPr lang="en-US"/>
          </a:p>
        </p:txBody>
      </p:sp>
    </p:spTree>
    <p:extLst>
      <p:ext uri="{BB962C8B-B14F-4D97-AF65-F5344CB8AC3E}">
        <p14:creationId xmlns:p14="http://schemas.microsoft.com/office/powerpoint/2010/main" val="203386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F33987-6305-4E2A-BF18-EF013ECE927B}" type="datetimeFigureOut">
              <a:rPr lang="el-GR" smtClean="0"/>
              <a:pPr/>
              <a:t>7/10/2015</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F36C87F6-986D-49E6-AF40-1B3A1EE8064D}" type="slidenum">
              <a:rPr lang="el-GR" smtClean="0"/>
              <a:pPr/>
              <a:t>‹#›</a:t>
            </a:fld>
            <a:endParaRPr lang="el-GR"/>
          </a:p>
        </p:txBody>
      </p:sp>
    </p:spTree>
    <p:extLst>
      <p:ext uri="{BB962C8B-B14F-4D97-AF65-F5344CB8AC3E}">
        <p14:creationId xmlns:p14="http://schemas.microsoft.com/office/powerpoint/2010/main" val="126730652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l-GR" smtClean="0"/>
              <a:t>Στυλ κύριου τίτλου</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EDF33987-6305-4E2A-BF18-EF013ECE927B}" type="datetimeFigureOut">
              <a:rPr lang="en-US" smtClean="0"/>
              <a:pPr/>
              <a:t>10/7/2015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36C87F6-986D-49E6-AF40-1B3A1EE8064D}" type="slidenum">
              <a:rPr lang="en-US" smtClean="0"/>
              <a:pPr/>
              <a:t>‹#›</a:t>
            </a:fld>
            <a:endParaRPr lang="en-US"/>
          </a:p>
        </p:txBody>
      </p:sp>
    </p:spTree>
    <p:extLst>
      <p:ext uri="{BB962C8B-B14F-4D97-AF65-F5344CB8AC3E}">
        <p14:creationId xmlns:p14="http://schemas.microsoft.com/office/powerpoint/2010/main" val="180515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EDF33987-6305-4E2A-BF18-EF013ECE927B}" type="datetimeFigureOut">
              <a:rPr lang="en-US" smtClean="0"/>
              <a:pPr/>
              <a:t>10/7/2015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36C87F6-986D-49E6-AF40-1B3A1EE8064D}" type="slidenum">
              <a:rPr lang="en-US" smtClean="0"/>
              <a:pPr/>
              <a:t>‹#›</a:t>
            </a:fld>
            <a:endParaRPr lang="en-US"/>
          </a:p>
        </p:txBody>
      </p:sp>
    </p:spTree>
    <p:extLst>
      <p:ext uri="{BB962C8B-B14F-4D97-AF65-F5344CB8AC3E}">
        <p14:creationId xmlns:p14="http://schemas.microsoft.com/office/powerpoint/2010/main" val="198831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F33987-6305-4E2A-BF18-EF013ECE927B}" type="datetimeFigureOut">
              <a:rPr lang="el-GR" smtClean="0"/>
              <a:pPr/>
              <a:t>7/10/2015</a:t>
            </a:fld>
            <a:endParaRPr lang="el-G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6C87F6-986D-49E6-AF40-1B3A1EE8064D}" type="slidenum">
              <a:rPr lang="el-GR" smtClean="0"/>
              <a:pPr/>
              <a:t>‹#›</a:t>
            </a:fld>
            <a:endParaRPr lang="el-GR"/>
          </a:p>
        </p:txBody>
      </p:sp>
    </p:spTree>
    <p:extLst>
      <p:ext uri="{BB962C8B-B14F-4D97-AF65-F5344CB8AC3E}">
        <p14:creationId xmlns:p14="http://schemas.microsoft.com/office/powerpoint/2010/main" val="273837069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ecoba.com/" TargetMode="External"/><Relationship Id="rId7" Type="http://schemas.openxmlformats.org/officeDocument/2006/relationships/hyperlink" Target="http://araxovas-construction.com/" TargetMode="External"/><Relationship Id="rId2" Type="http://schemas.openxmlformats.org/officeDocument/2006/relationships/hyperlink" Target="http://www.evipar.org/" TargetMode="External"/><Relationship Id="rId1" Type="http://schemas.openxmlformats.org/officeDocument/2006/relationships/slideLayout" Target="../slideLayouts/slideLayout2.xml"/><Relationship Id="rId6" Type="http://schemas.openxmlformats.org/officeDocument/2006/relationships/hyperlink" Target="http://www.ditikiergolaviki.com/" TargetMode="External"/><Relationship Id="rId5" Type="http://schemas.openxmlformats.org/officeDocument/2006/relationships/hyperlink" Target="http://portal.tee.gr/portal/page/portal/INTER_RELATIONS/est" TargetMode="External"/><Relationship Id="rId4" Type="http://schemas.openxmlformats.org/officeDocument/2006/relationships/hyperlink" Target="http://www.epes.org.gr/"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www.ditikiergolaviki.com/" TargetMode="External"/><Relationship Id="rId3" Type="http://schemas.openxmlformats.org/officeDocument/2006/relationships/image" Target="../media/image39.jpeg"/><Relationship Id="rId7" Type="http://schemas.openxmlformats.org/officeDocument/2006/relationships/hyperlink" Target="mailto:info@ditikiergolaviki.com" TargetMode="Externa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hyperlink" Target="http://araxovas-construction.com/" TargetMode="External"/><Relationship Id="rId5" Type="http://schemas.openxmlformats.org/officeDocument/2006/relationships/hyperlink" Target="mailto:info@araxovas-construction.com" TargetMode="Externa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r>
              <a:rPr lang="el-GR" b="1" dirty="0" smtClean="0">
                <a:latin typeface="Arial Narrow" pitchFamily="34" charset="0"/>
              </a:rPr>
              <a:t>Οδοστρ</a:t>
            </a:r>
            <a:r>
              <a:rPr lang="el-GR" b="1" dirty="0">
                <a:latin typeface="Arial Narrow" pitchFamily="34" charset="0"/>
              </a:rPr>
              <a:t>ώ</a:t>
            </a:r>
            <a:r>
              <a:rPr lang="el-GR" b="1" dirty="0" smtClean="0">
                <a:latin typeface="Arial Narrow" pitchFamily="34" charset="0"/>
              </a:rPr>
              <a:t>ματα από σκυρόδεμα</a:t>
            </a:r>
            <a:endParaRPr lang="el-GR" b="1" dirty="0">
              <a:latin typeface="Arial Narrow" pitchFamily="34" charset="0"/>
            </a:endParaRPr>
          </a:p>
        </p:txBody>
      </p:sp>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66379" y="1280838"/>
            <a:ext cx="9304957" cy="3469219"/>
          </a:xfrm>
          <a:prstGeom prst="rect">
            <a:avLst/>
          </a:prstGeom>
        </p:spPr>
        <p:txBody>
          <a:bodyPr wrap="square">
            <a:spAutoFit/>
          </a:bodyPr>
          <a:lstStyle/>
          <a:p>
            <a:endParaRPr lang="el-GR" sz="1463" dirty="0">
              <a:latin typeface="Arial Narrow" pitchFamily="34" charset="0"/>
            </a:endParaRPr>
          </a:p>
          <a:p>
            <a:r>
              <a:rPr lang="el-GR" sz="1463" b="1" dirty="0">
                <a:latin typeface="Arial Narrow" pitchFamily="34" charset="0"/>
              </a:rPr>
              <a:t>ΜΙΑ ΤΕΧΝΟΟΙΚΟΝΟΜΙΚΗ ΣΥΓΚΡΙΣΗ ΜΕΤΑΞΥ ΟΔΟΣΤΡΩΜΑΤΩΝ ΕΝΟΣ ΑΥΤΟΚΙΝΗΤΟΔΡΟΜΟΥ ΑΠΟ ΑΣΦΑΛΤΟ ΚΑΙ ΑΠΟ ΣΚΥΡΟΔΕΜΑ </a:t>
            </a:r>
            <a:endParaRPr lang="el-GR" sz="1463" b="1" dirty="0">
              <a:latin typeface="Arial Narrow" pitchFamily="34" charset="0"/>
            </a:endParaRPr>
          </a:p>
          <a:p>
            <a:endParaRPr lang="el-GR" sz="1463" b="1" dirty="0">
              <a:latin typeface="Arial Narrow" pitchFamily="34" charset="0"/>
            </a:endParaRPr>
          </a:p>
          <a:p>
            <a:r>
              <a:rPr lang="el-GR" sz="1463" dirty="0">
                <a:latin typeface="Arial Narrow" pitchFamily="34" charset="0"/>
              </a:rPr>
              <a:t>Το 2001, η Διοικητική Αρχή των Συγκοινωνιακών Έργων της Περιφέρειας της Βαλλονίας στο Βέλγιο δημοσίευσε μία μελέτη όπου έγινε μια οικονομική σύγκριση μεταξύ των διαφόρων τύπων οδοστρωμάτων από Συνεχώς Οπλισμένο Σκυρόδεμα (ΣΟΣκ) και από άσφαλτο με βάση την Ανάλυση του Κόστους Κύκλου Ζωής. Το μεγάλο προσόν της μελέτης αυτής είναι ότι βασίζεται σε περισσότερα από </a:t>
            </a:r>
            <a:r>
              <a:rPr lang="el-GR" sz="1463" dirty="0">
                <a:latin typeface="Arial Narrow" pitchFamily="34" charset="0"/>
              </a:rPr>
              <a:t>30 </a:t>
            </a:r>
            <a:r>
              <a:rPr lang="el-GR" sz="1463" dirty="0">
                <a:latin typeface="Arial Narrow" pitchFamily="34" charset="0"/>
              </a:rPr>
              <a:t>χρόνια εμπειρίας στην κατασκευή και συντήρηση δύο τμημάτων της E42 (Autoroute de Wallonie), μήκους 20 Km, καθ’ όλη τη διάρκεια της περιόδου αυτής. Τα χαρακτηριστικά της μελέτης είναι</a:t>
            </a:r>
            <a:r>
              <a:rPr lang="el-GR" sz="1463" dirty="0">
                <a:latin typeface="Arial Narrow" pitchFamily="34" charset="0"/>
              </a:rPr>
              <a:t>:</a:t>
            </a:r>
          </a:p>
          <a:p>
            <a:pPr marL="232229" indent="-232229">
              <a:buFont typeface="Arial" panose="020B0604020202020204" pitchFamily="34" charset="0"/>
              <a:buChar char="•"/>
            </a:pPr>
            <a:r>
              <a:rPr lang="el-GR" sz="1463" dirty="0">
                <a:latin typeface="Arial Narrow" pitchFamily="34" charset="0"/>
              </a:rPr>
              <a:t> </a:t>
            </a:r>
            <a:r>
              <a:rPr lang="el-GR" sz="1463" dirty="0">
                <a:latin typeface="Arial Narrow" pitchFamily="34" charset="0"/>
              </a:rPr>
              <a:t>Μετατροπή όλων των τιμών σε τιμές 2001 αναφορικά με ένα προεξοφλητικό επιτόκιο. </a:t>
            </a:r>
            <a:endParaRPr lang="el-GR" sz="1463" dirty="0">
              <a:latin typeface="Arial Narrow" pitchFamily="34" charset="0"/>
            </a:endParaRPr>
          </a:p>
          <a:p>
            <a:pPr marL="232229" indent="-232229">
              <a:buFont typeface="Arial" panose="020B0604020202020204" pitchFamily="34" charset="0"/>
              <a:buChar char="•"/>
            </a:pPr>
            <a:r>
              <a:rPr lang="el-GR" sz="1463" dirty="0">
                <a:latin typeface="Arial Narrow" pitchFamily="34" charset="0"/>
              </a:rPr>
              <a:t>Ανάλυση </a:t>
            </a:r>
            <a:r>
              <a:rPr lang="el-GR" sz="1463" dirty="0">
                <a:latin typeface="Arial Narrow" pitchFamily="34" charset="0"/>
              </a:rPr>
              <a:t>για μια περίοδο 50 ετών</a:t>
            </a:r>
            <a:r>
              <a:rPr lang="el-GR" sz="1463" dirty="0">
                <a:latin typeface="Arial Narrow" pitchFamily="34" charset="0"/>
              </a:rPr>
              <a:t>.</a:t>
            </a:r>
          </a:p>
          <a:p>
            <a:pPr marL="232229" indent="-232229">
              <a:buFont typeface="Arial" panose="020B0604020202020204" pitchFamily="34" charset="0"/>
              <a:buChar char="•"/>
            </a:pPr>
            <a:r>
              <a:rPr lang="el-GR" sz="1463" dirty="0">
                <a:latin typeface="Arial Narrow" pitchFamily="34" charset="0"/>
              </a:rPr>
              <a:t> </a:t>
            </a:r>
            <a:r>
              <a:rPr lang="el-GR" sz="1463" dirty="0">
                <a:latin typeface="Arial Narrow" pitchFamily="34" charset="0"/>
              </a:rPr>
              <a:t>Εκτιμήσεις της κυκλοφορίας με βάση κυκλοφοριακές </a:t>
            </a:r>
            <a:r>
              <a:rPr lang="el-GR" sz="1463" dirty="0">
                <a:latin typeface="Arial Narrow" pitchFamily="34" charset="0"/>
              </a:rPr>
              <a:t>καταγραφές</a:t>
            </a:r>
          </a:p>
          <a:p>
            <a:pPr marL="232229" indent="-232229">
              <a:buFont typeface="Arial" panose="020B0604020202020204" pitchFamily="34" charset="0"/>
              <a:buChar char="•"/>
            </a:pPr>
            <a:r>
              <a:rPr lang="el-GR" sz="1463" dirty="0">
                <a:latin typeface="Arial Narrow" pitchFamily="34" charset="0"/>
              </a:rPr>
              <a:t> </a:t>
            </a:r>
            <a:r>
              <a:rPr lang="el-GR" sz="1463" dirty="0">
                <a:latin typeface="Arial Narrow" pitchFamily="34" charset="0"/>
              </a:rPr>
              <a:t>Ακριβείς και ενήμερες εκτιμήσεις του κόστος κατασκευής και συντήρησης των διαφόρων τύπων οδοστρωμάτων. </a:t>
            </a:r>
            <a:endParaRPr lang="el-GR" sz="1463" dirty="0">
              <a:latin typeface="Arial Narrow" pitchFamily="34" charset="0"/>
            </a:endParaRPr>
          </a:p>
          <a:p>
            <a:pPr marL="232229" indent="-232229">
              <a:buFont typeface="Arial" panose="020B0604020202020204" pitchFamily="34" charset="0"/>
              <a:buChar char="•"/>
            </a:pPr>
            <a:r>
              <a:rPr lang="el-GR" sz="1463" dirty="0">
                <a:latin typeface="Arial Narrow" pitchFamily="34" charset="0"/>
              </a:rPr>
              <a:t>Τα </a:t>
            </a:r>
            <a:r>
              <a:rPr lang="el-GR" sz="1463" dirty="0">
                <a:latin typeface="Arial Narrow" pitchFamily="34" charset="0"/>
              </a:rPr>
              <a:t>σενάρια συντήρησης μορφώθηκαν από τους τοπικούς διαχειριστές που εργάσθηκαν σαν μέλη μιας ομάδας εργασίας που αποφάσιζε σε συναινετική βάση. Δεν συμπεριελήφθη το έμμεσο κόστος για το χρήστη του οδικού </a:t>
            </a:r>
          </a:p>
        </p:txBody>
      </p:sp>
    </p:spTree>
    <p:extLst>
      <p:ext uri="{BB962C8B-B14F-4D97-AF65-F5344CB8AC3E}">
        <p14:creationId xmlns:p14="http://schemas.microsoft.com/office/powerpoint/2010/main" val="41170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271261" y="1322219"/>
            <a:ext cx="9480522" cy="3469219"/>
          </a:xfrm>
          <a:prstGeom prst="rect">
            <a:avLst/>
          </a:prstGeom>
        </p:spPr>
        <p:txBody>
          <a:bodyPr wrap="square">
            <a:spAutoFit/>
          </a:bodyPr>
          <a:lstStyle/>
          <a:p>
            <a:r>
              <a:rPr lang="el-GR" sz="1463" dirty="0">
                <a:latin typeface="Arial Narrow" pitchFamily="34" charset="0"/>
              </a:rPr>
              <a:t>δικτύου, έτσι ώστε όλες οι παράμετροι να είναι γνωστές με πλήρη διαφάνεια ώστε να μπορεί η μελέτη να θεωρηθεί εξαιρετικά αξιόπιστη από τεχνική και οικονομική άποψη. Εξετάστηκαν έξι διαφορετικοί τύποι οδοστρωμάτων, εκ των οποίων οι δύο κατασκευάσθηκαν από άσφαλτο και τέσσερεις από Συνεχώς Οπλισμένο Σκυρόδεμα (ΣΟΣκ). Το συνολικό πάχος των δύο τύπων οδοστρωμάτων από άσφαλτο ήταν διαφορετικό, συγκεκριμένα 21 cm και 26 cm. Και στις δύο περιπτώσεις η βάση αποτελείτο από 20 cm άοπλο σκυρόδεμα ενώ η υ</a:t>
            </a:r>
            <a:r>
              <a:rPr lang="el-GR" sz="1463" dirty="0">
                <a:latin typeface="Arial Narrow" pitchFamily="34" charset="0"/>
              </a:rPr>
              <a:t>πόβαση </a:t>
            </a:r>
            <a:r>
              <a:rPr lang="el-GR" sz="1463" dirty="0">
                <a:latin typeface="Arial Narrow" pitchFamily="34" charset="0"/>
              </a:rPr>
              <a:t>ήταν πάχους 35 cm και 30 cm, αντίστοιχα και αποτελείτο από αναμεμειγμένα ψαμμιτικά αδρανή. Το πρώτο οδόστρωμα ήταν ένα συμβατικό οδόστρωμα για αυτοκινητοδρόμους από άσφαλτο. Το δεύτερο προέκυψε αφότου διαστρώθηκε στον αυτοκινητόδρομο επίστρωση, χωρίς προηγουμένως να γίνει κάποιου είδους φρεζάρισμα των υποκείμενων στρώσεων. Τα τέσσερα οδοστρώματα από σκυρόδεμα διέφεραν μόνο ως προς το πλάτος του οδοστρώματος. 7,20 m Συνεχώς οπλισμένο σκυρόδεμα (ΣΟΣκ) με </a:t>
            </a:r>
            <a:r>
              <a:rPr lang="el-GR" sz="1463" dirty="0">
                <a:latin typeface="Arial Narrow" pitchFamily="34" charset="0"/>
              </a:rPr>
              <a:t>έρεισμα </a:t>
            </a:r>
            <a:r>
              <a:rPr lang="el-GR" sz="1463" dirty="0">
                <a:latin typeface="Arial Narrow" pitchFamily="34" charset="0"/>
              </a:rPr>
              <a:t>και κεντρική διαχωριστική λωρίδα από άσφαλτο (η οδική σήμανση τοποθετήθηκε στο </a:t>
            </a:r>
            <a:r>
              <a:rPr lang="el-GR" sz="1463" dirty="0">
                <a:latin typeface="Arial Narrow" pitchFamily="34" charset="0"/>
              </a:rPr>
              <a:t>έρεισμα, </a:t>
            </a:r>
            <a:r>
              <a:rPr lang="el-GR" sz="1463" dirty="0">
                <a:latin typeface="Arial Narrow" pitchFamily="34" charset="0"/>
              </a:rPr>
              <a:t>με αποτέλεσμα το ΣΟΣκ να υποστεί βλάβες λόγω υπερφόρτωσης στα άκρα). 8,00 m ΣΟΣκ με πεζοδρόμιο και κεντρική διαχωριστική νησίδα λωρίδα από άσφαλτο (η οδική σήμανση τοποθετήθηκε στο ΣΟΣκ, για να αποφευχθούν τα φαινόμενα στα άκρα). 10,30 m ΣΟΣκ με μόνο την κεντρική διαχωριστική λωρίδα από άσφαλτο. 11,05 m ΣΟΣκ σε όλο το πλάτος. Και στις τέσσερις περιπτώσεις το ΣΟΣκ ήταν πάχους 20 cm, διαστρωνόμενο επί μίας ενδιάμεσης ασφαλτικής στρώσης πάχους 6 cm. Η βάση ήταν από 20 cm άοπλο σκυρόδεμα και η </a:t>
            </a:r>
            <a:r>
              <a:rPr lang="el-GR" sz="1463" dirty="0">
                <a:latin typeface="Arial Narrow" pitchFamily="34" charset="0"/>
              </a:rPr>
              <a:t>υπόβαση </a:t>
            </a:r>
            <a:r>
              <a:rPr lang="el-GR" sz="1463" dirty="0">
                <a:latin typeface="Arial Narrow" pitchFamily="34" charset="0"/>
              </a:rPr>
              <a:t>ήταν πάχους 30 cm από αναμεμειγμένα ψαμμιτικά αδρανή. Οι τιμές ανά </a:t>
            </a:r>
            <a:r>
              <a:rPr lang="el-GR" sz="1463" dirty="0">
                <a:latin typeface="Arial Narrow" pitchFamily="34" charset="0"/>
              </a:rPr>
              <a:t>m² υπολογίσθηκαν </a:t>
            </a:r>
            <a:r>
              <a:rPr lang="el-GR" sz="1463" dirty="0">
                <a:latin typeface="Arial Narrow" pitchFamily="34" charset="0"/>
              </a:rPr>
              <a:t>με βάση τις μέσες τιμές </a:t>
            </a:r>
            <a:r>
              <a:rPr lang="el-GR" sz="1463" dirty="0">
                <a:latin typeface="Arial Narrow" pitchFamily="34" charset="0"/>
              </a:rPr>
              <a:t>μονάδος </a:t>
            </a:r>
            <a:r>
              <a:rPr lang="el-GR" sz="1463" dirty="0">
                <a:latin typeface="Arial Narrow" pitchFamily="34" charset="0"/>
              </a:rPr>
              <a:t>των επιμέρους στρώσεων της διατομής από ΣΟΣκ, του </a:t>
            </a:r>
            <a:r>
              <a:rPr lang="el-GR" sz="1463" dirty="0">
                <a:latin typeface="Arial Narrow" pitchFamily="34" charset="0"/>
              </a:rPr>
              <a:t>ερείσματος </a:t>
            </a:r>
            <a:r>
              <a:rPr lang="el-GR" sz="1463" dirty="0">
                <a:latin typeface="Arial Narrow" pitchFamily="34" charset="0"/>
              </a:rPr>
              <a:t>από άσφαλτο και των δύο τύπων οδοστρωμάτων από άσφαλτο. </a:t>
            </a:r>
            <a:endParaRPr lang="en-US" sz="1463" dirty="0">
              <a:latin typeface="Arial Narrow" pitchFamily="34" charset="0"/>
            </a:endParaRPr>
          </a:p>
        </p:txBody>
      </p:sp>
    </p:spTree>
    <p:extLst>
      <p:ext uri="{BB962C8B-B14F-4D97-AF65-F5344CB8AC3E}">
        <p14:creationId xmlns:p14="http://schemas.microsoft.com/office/powerpoint/2010/main" val="369133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534038" y="1338896"/>
            <a:ext cx="9063641" cy="4594848"/>
          </a:xfrm>
          <a:prstGeom prst="rect">
            <a:avLst/>
          </a:prstGeom>
        </p:spPr>
        <p:txBody>
          <a:bodyPr wrap="square">
            <a:spAutoFit/>
          </a:bodyPr>
          <a:lstStyle/>
          <a:p>
            <a:r>
              <a:rPr lang="el-GR" sz="1463" dirty="0">
                <a:latin typeface="Arial Narrow" pitchFamily="34" charset="0"/>
              </a:rPr>
              <a:t>Το αρχικό κόστος της επένδυσης για 1 χιλιόμετρο αυτοκινητοδρόμου (για δύο κατευθύνσεις κυκλοφορίας) για κάθε διαφορετικό τύπο οδοστρώματος φαίνεται στον ακόλουθο Πίνακα: </a:t>
            </a:r>
          </a:p>
          <a:p>
            <a:pPr algn="ctr"/>
            <a:r>
              <a:rPr lang="el-GR" sz="1463" b="1" dirty="0">
                <a:latin typeface="Arial Narrow" pitchFamily="34" charset="0"/>
              </a:rPr>
              <a:t>ΑΡΧΙΚΟ </a:t>
            </a:r>
            <a:r>
              <a:rPr lang="el-GR" sz="1463" b="1" dirty="0">
                <a:latin typeface="Arial Narrow" pitchFamily="34" charset="0"/>
              </a:rPr>
              <a:t>ΚΟΣΤΟΣ ΕΠΕΝΔΥΣΗΣ ΑΝΑ Km ΑΥΤΟΚΙΝΗΤΟΔΡΟΜΟΥ ΓΙΑ </a:t>
            </a:r>
            <a:r>
              <a:rPr lang="el-GR" sz="1463" b="1" dirty="0">
                <a:latin typeface="Arial Narrow" pitchFamily="34" charset="0"/>
              </a:rPr>
              <a:t>ΟΔΟΣΤΡΩΜΑΤΑ                                                                               </a:t>
            </a:r>
            <a:r>
              <a:rPr lang="el-GR" sz="1463" b="1" dirty="0">
                <a:latin typeface="Arial Narrow" pitchFamily="34" charset="0"/>
              </a:rPr>
              <a:t>ΑΠΟ ΣΥΝΕΧΩΣ ΟΠΛΙΣΜΕΝΟ ΣΚΥΡΟΔΕΜΑ ΚΑΙ ΑΠΟ ΑΣΦΑΛΤΟ </a:t>
            </a:r>
            <a:endParaRPr lang="el-GR" sz="1463" b="1" dirty="0">
              <a:latin typeface="Arial Narrow" pitchFamily="34" charset="0"/>
            </a:endParaRPr>
          </a:p>
          <a:p>
            <a:pPr algn="ctr"/>
            <a:endParaRPr lang="el-GR" sz="1463" b="1" dirty="0">
              <a:latin typeface="Arial Narrow" pitchFamily="34" charset="0"/>
            </a:endParaRPr>
          </a:p>
          <a:p>
            <a:pPr algn="ctr"/>
            <a:endParaRPr lang="el-GR" sz="1463" b="1" dirty="0">
              <a:latin typeface="Arial Narrow" pitchFamily="34" charset="0"/>
            </a:endParaRPr>
          </a:p>
          <a:p>
            <a:pPr algn="ctr"/>
            <a:endParaRPr lang="el-GR" sz="1463" b="1" dirty="0">
              <a:latin typeface="Arial Narrow" pitchFamily="34" charset="0"/>
            </a:endParaRPr>
          </a:p>
          <a:p>
            <a:pPr algn="ctr"/>
            <a:endParaRPr lang="el-GR" sz="1463" b="1" dirty="0">
              <a:latin typeface="Arial Narrow" pitchFamily="34" charset="0"/>
            </a:endParaRPr>
          </a:p>
          <a:p>
            <a:pPr algn="ctr"/>
            <a:endParaRPr lang="el-GR" sz="1463" b="1" dirty="0">
              <a:latin typeface="Arial Narrow" pitchFamily="34" charset="0"/>
            </a:endParaRPr>
          </a:p>
          <a:p>
            <a:pPr algn="ctr"/>
            <a:endParaRPr lang="el-GR" sz="1463" b="1" dirty="0">
              <a:latin typeface="Arial Narrow" pitchFamily="34" charset="0"/>
            </a:endParaRPr>
          </a:p>
          <a:p>
            <a:pPr algn="ctr"/>
            <a:endParaRPr lang="el-GR" sz="1463" b="1" dirty="0">
              <a:latin typeface="Arial Narrow" pitchFamily="34" charset="0"/>
            </a:endParaRPr>
          </a:p>
          <a:p>
            <a:pPr algn="ctr"/>
            <a:endParaRPr lang="el-GR" sz="1463" b="1" dirty="0">
              <a:latin typeface="Arial Narrow" pitchFamily="34" charset="0"/>
            </a:endParaRPr>
          </a:p>
          <a:p>
            <a:pPr algn="ctr"/>
            <a:endParaRPr lang="el-GR" sz="1463" b="1" dirty="0">
              <a:latin typeface="Arial Narrow" pitchFamily="34" charset="0"/>
            </a:endParaRPr>
          </a:p>
          <a:p>
            <a:pPr algn="ctr"/>
            <a:endParaRPr lang="el-GR" sz="1463" b="1" dirty="0">
              <a:latin typeface="Arial Narrow" pitchFamily="34" charset="0"/>
            </a:endParaRPr>
          </a:p>
          <a:p>
            <a:pPr algn="ctr"/>
            <a:endParaRPr lang="el-GR" sz="1463" b="1" dirty="0">
              <a:latin typeface="Arial Narrow" pitchFamily="34" charset="0"/>
            </a:endParaRPr>
          </a:p>
          <a:p>
            <a:pPr algn="ctr"/>
            <a:endParaRPr lang="el-GR" sz="1463" b="1" dirty="0">
              <a:latin typeface="Arial Narrow" pitchFamily="34" charset="0"/>
            </a:endParaRPr>
          </a:p>
          <a:p>
            <a:r>
              <a:rPr lang="el-GR" sz="1463" dirty="0">
                <a:latin typeface="Arial Narrow" pitchFamily="34" charset="0"/>
              </a:rPr>
              <a:t>Παρατηρείται </a:t>
            </a:r>
            <a:r>
              <a:rPr lang="el-GR" sz="1463" dirty="0">
                <a:latin typeface="Arial Narrow" pitchFamily="34" charset="0"/>
              </a:rPr>
              <a:t>λοιπόν ότι το κόστος κατασκευής του οδοστρώματος, της βάσης και της υπόβασης αυτών των τμημάτων του αυτοκινητοδρόμου κυμάνθηκε μεταξύ 834.000 € και 1.165.000 € περίπου. Υπάρχει άρα μια σημαντική διαφορά. Θα πρέπει επίσης να επισημανθεί ότι η μελέτη αυτή εκπονήθηκε σε μια χρονική στιγμή που οι τιμές του πετρελαίου ήταν πολύ χαμηλές, γεγονός που λειτουργεί συγκριτικά υπέρ του οδοστρώματος από άσφαλτο.</a:t>
            </a:r>
            <a:endParaRPr lang="en-US" sz="1463" dirty="0">
              <a:latin typeface="Arial Narrow" pitchFamily="34" charset="0"/>
            </a:endParaRPr>
          </a:p>
        </p:txBody>
      </p:sp>
      <p:graphicFrame>
        <p:nvGraphicFramePr>
          <p:cNvPr id="3" name="Table 2"/>
          <p:cNvGraphicFramePr>
            <a:graphicFrameLocks noGrp="1"/>
          </p:cNvGraphicFramePr>
          <p:nvPr/>
        </p:nvGraphicFramePr>
        <p:xfrm>
          <a:off x="1063081" y="2325889"/>
          <a:ext cx="6604001" cy="2657570"/>
        </p:xfrm>
        <a:graphic>
          <a:graphicData uri="http://schemas.openxmlformats.org/drawingml/2006/table">
            <a:tbl>
              <a:tblPr firstRow="1" bandRow="1">
                <a:tableStyleId>{073A0DAA-6AF3-43AB-8588-CEC1D06C72B9}</a:tableStyleId>
              </a:tblPr>
              <a:tblGrid>
                <a:gridCol w="696702"/>
                <a:gridCol w="2554574"/>
                <a:gridCol w="3352725"/>
              </a:tblGrid>
              <a:tr h="519994">
                <a:tc>
                  <a:txBody>
                    <a:bodyPr/>
                    <a:lstStyle/>
                    <a:p>
                      <a:r>
                        <a:rPr lang="el-GR" sz="1500" dirty="0" smtClean="0">
                          <a:solidFill>
                            <a:schemeClr val="tx1"/>
                          </a:solidFill>
                        </a:rPr>
                        <a:t>α/α</a:t>
                      </a:r>
                      <a:endParaRPr lang="el-GR" sz="1500" dirty="0">
                        <a:solidFill>
                          <a:schemeClr val="tx1"/>
                        </a:solidFill>
                      </a:endParaRPr>
                    </a:p>
                  </a:txBody>
                  <a:tcPr marL="74314" marR="74314" marT="37157" marB="37157">
                    <a:noFill/>
                  </a:tcPr>
                </a:tc>
                <a:tc>
                  <a:txBody>
                    <a:bodyPr/>
                    <a:lstStyle/>
                    <a:p>
                      <a:r>
                        <a:rPr lang="el-GR" sz="1500" dirty="0" smtClean="0">
                          <a:solidFill>
                            <a:schemeClr val="tx1"/>
                          </a:solidFill>
                        </a:rPr>
                        <a:t>Περιγραφή </a:t>
                      </a:r>
                      <a:endParaRPr lang="el-GR" sz="1500" dirty="0">
                        <a:solidFill>
                          <a:schemeClr val="tx1"/>
                        </a:solidFill>
                      </a:endParaRPr>
                    </a:p>
                  </a:txBody>
                  <a:tcPr marL="74314" marR="74314" marT="37157" marB="37157">
                    <a:noFill/>
                  </a:tcPr>
                </a:tc>
                <a:tc>
                  <a:txBody>
                    <a:bodyPr/>
                    <a:lstStyle/>
                    <a:p>
                      <a:r>
                        <a:rPr lang="el-GR" sz="1500" dirty="0" smtClean="0">
                          <a:solidFill>
                            <a:schemeClr val="tx1"/>
                          </a:solidFill>
                        </a:rPr>
                        <a:t>Κόστος ανά km αυτοκινητοδρόμου περιλαμβανομένου ΦΠΑ (€)</a:t>
                      </a:r>
                      <a:endParaRPr lang="el-GR" sz="1500" dirty="0">
                        <a:solidFill>
                          <a:schemeClr val="tx1"/>
                        </a:solidFill>
                      </a:endParaRPr>
                    </a:p>
                  </a:txBody>
                  <a:tcPr marL="74314" marR="74314" marT="37157" marB="37157">
                    <a:noFill/>
                  </a:tcPr>
                </a:tc>
              </a:tr>
              <a:tr h="519994">
                <a:tc>
                  <a:txBody>
                    <a:bodyPr/>
                    <a:lstStyle/>
                    <a:p>
                      <a:r>
                        <a:rPr lang="el-GR" sz="1500" dirty="0" smtClean="0">
                          <a:solidFill>
                            <a:schemeClr val="tx1"/>
                          </a:solidFill>
                        </a:rPr>
                        <a:t>1.</a:t>
                      </a:r>
                      <a:endParaRPr lang="el-GR" sz="1500" dirty="0">
                        <a:solidFill>
                          <a:schemeClr val="tx1"/>
                        </a:solidFill>
                      </a:endParaRPr>
                    </a:p>
                  </a:txBody>
                  <a:tcPr marL="74314" marR="74314" marT="37157" marB="37157">
                    <a:noFill/>
                  </a:tcPr>
                </a:tc>
                <a:tc>
                  <a:txBody>
                    <a:bodyPr/>
                    <a:lstStyle/>
                    <a:p>
                      <a:r>
                        <a:rPr lang="el-GR" sz="1500" dirty="0" smtClean="0">
                          <a:solidFill>
                            <a:schemeClr val="tx1"/>
                          </a:solidFill>
                        </a:rPr>
                        <a:t>ΣΟΣκ – πλάτους 7,20 m </a:t>
                      </a:r>
                      <a:endParaRPr lang="el-GR" sz="1500" dirty="0">
                        <a:solidFill>
                          <a:schemeClr val="tx1"/>
                        </a:solidFill>
                      </a:endParaRPr>
                    </a:p>
                  </a:txBody>
                  <a:tcPr marL="74314" marR="74314" marT="37157" marB="37157">
                    <a:no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l-GR" sz="1500" dirty="0" smtClean="0">
                          <a:solidFill>
                            <a:schemeClr val="tx1"/>
                          </a:solidFill>
                        </a:rPr>
                        <a:t>1.080.215,30 </a:t>
                      </a:r>
                    </a:p>
                    <a:p>
                      <a:endParaRPr lang="el-GR" sz="1500" dirty="0">
                        <a:solidFill>
                          <a:schemeClr val="tx1"/>
                        </a:solidFill>
                      </a:endParaRPr>
                    </a:p>
                  </a:txBody>
                  <a:tcPr marL="74314" marR="74314" marT="37157" marB="37157">
                    <a:noFill/>
                  </a:tcPr>
                </a:tc>
              </a:tr>
              <a:tr h="519994">
                <a:tc>
                  <a:txBody>
                    <a:bodyPr/>
                    <a:lstStyle/>
                    <a:p>
                      <a:r>
                        <a:rPr lang="el-GR" sz="1500" dirty="0" smtClean="0">
                          <a:solidFill>
                            <a:schemeClr val="tx1"/>
                          </a:solidFill>
                        </a:rPr>
                        <a:t>2.</a:t>
                      </a:r>
                      <a:endParaRPr lang="el-GR" sz="1500" dirty="0">
                        <a:solidFill>
                          <a:schemeClr val="tx1"/>
                        </a:solidFill>
                      </a:endParaRPr>
                    </a:p>
                  </a:txBody>
                  <a:tcPr marL="74314" marR="74314" marT="37157" marB="37157">
                    <a:noFill/>
                  </a:tcPr>
                </a:tc>
                <a:tc>
                  <a:txBody>
                    <a:bodyPr/>
                    <a:lstStyle/>
                    <a:p>
                      <a:r>
                        <a:rPr lang="el-GR" sz="1500" dirty="0" smtClean="0">
                          <a:solidFill>
                            <a:schemeClr val="tx1"/>
                          </a:solidFill>
                        </a:rPr>
                        <a:t>ΣΟΣκ – πλάτους 8,00 m </a:t>
                      </a:r>
                      <a:endParaRPr lang="el-GR" sz="1500" dirty="0">
                        <a:solidFill>
                          <a:schemeClr val="tx1"/>
                        </a:solidFill>
                      </a:endParaRPr>
                    </a:p>
                  </a:txBody>
                  <a:tcPr marL="74314" marR="74314" marT="37157" marB="37157">
                    <a:no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l-GR" sz="1500" dirty="0" smtClean="0">
                          <a:solidFill>
                            <a:schemeClr val="tx1"/>
                          </a:solidFill>
                        </a:rPr>
                        <a:t>1.097.909,27</a:t>
                      </a:r>
                    </a:p>
                    <a:p>
                      <a:endParaRPr lang="el-GR" sz="1500" dirty="0">
                        <a:solidFill>
                          <a:schemeClr val="tx1"/>
                        </a:solidFill>
                      </a:endParaRPr>
                    </a:p>
                  </a:txBody>
                  <a:tcPr marL="74314" marR="74314" marT="37157" marB="37157">
                    <a:noFill/>
                  </a:tcPr>
                </a:tc>
              </a:tr>
              <a:tr h="519994">
                <a:tc>
                  <a:txBody>
                    <a:bodyPr/>
                    <a:lstStyle/>
                    <a:p>
                      <a:r>
                        <a:rPr lang="el-GR" sz="1500" dirty="0" smtClean="0">
                          <a:solidFill>
                            <a:schemeClr val="tx1"/>
                          </a:solidFill>
                        </a:rPr>
                        <a:t>3.</a:t>
                      </a:r>
                      <a:endParaRPr lang="el-GR" sz="1500" dirty="0">
                        <a:solidFill>
                          <a:schemeClr val="tx1"/>
                        </a:solidFill>
                      </a:endParaRPr>
                    </a:p>
                  </a:txBody>
                  <a:tcPr marL="74314" marR="74314" marT="37157" marB="37157">
                    <a:noFill/>
                  </a:tcPr>
                </a:tc>
                <a:tc>
                  <a:txBody>
                    <a:bodyPr/>
                    <a:lstStyle/>
                    <a:p>
                      <a:r>
                        <a:rPr lang="el-GR" sz="1500" dirty="0" smtClean="0">
                          <a:solidFill>
                            <a:schemeClr val="tx1"/>
                          </a:solidFill>
                        </a:rPr>
                        <a:t>Πάχος ασφάλτου 21 cm </a:t>
                      </a:r>
                      <a:endParaRPr lang="el-GR" sz="1500" dirty="0">
                        <a:solidFill>
                          <a:schemeClr val="tx1"/>
                        </a:solidFill>
                      </a:endParaRPr>
                    </a:p>
                  </a:txBody>
                  <a:tcPr marL="74314" marR="74314" marT="37157" marB="37157">
                    <a:no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l-GR" sz="1500" dirty="0" smtClean="0">
                          <a:solidFill>
                            <a:schemeClr val="tx1"/>
                          </a:solidFill>
                        </a:rPr>
                        <a:t>833.749,00</a:t>
                      </a:r>
                    </a:p>
                    <a:p>
                      <a:endParaRPr lang="el-GR" sz="1500" dirty="0">
                        <a:solidFill>
                          <a:schemeClr val="tx1"/>
                        </a:solidFill>
                      </a:endParaRPr>
                    </a:p>
                  </a:txBody>
                  <a:tcPr marL="74314" marR="74314" marT="37157" marB="37157">
                    <a:noFill/>
                  </a:tcPr>
                </a:tc>
              </a:tr>
              <a:tr h="519994">
                <a:tc>
                  <a:txBody>
                    <a:bodyPr/>
                    <a:lstStyle/>
                    <a:p>
                      <a:r>
                        <a:rPr lang="el-GR" sz="1500" dirty="0" smtClean="0">
                          <a:solidFill>
                            <a:schemeClr val="tx1"/>
                          </a:solidFill>
                        </a:rPr>
                        <a:t>4.</a:t>
                      </a:r>
                      <a:endParaRPr lang="el-GR" sz="1500" dirty="0">
                        <a:solidFill>
                          <a:schemeClr val="tx1"/>
                        </a:solidFill>
                      </a:endParaRPr>
                    </a:p>
                  </a:txBody>
                  <a:tcPr marL="74314" marR="74314" marT="37157" marB="37157">
                    <a:noFill/>
                  </a:tcPr>
                </a:tc>
                <a:tc>
                  <a:txBody>
                    <a:bodyPr/>
                    <a:lstStyle/>
                    <a:p>
                      <a:r>
                        <a:rPr lang="el-GR" sz="1500" dirty="0" smtClean="0">
                          <a:solidFill>
                            <a:schemeClr val="tx1"/>
                          </a:solidFill>
                        </a:rPr>
                        <a:t>Πάχος ασφάλτου 26 cm </a:t>
                      </a:r>
                      <a:endParaRPr lang="el-GR" sz="1500" dirty="0">
                        <a:solidFill>
                          <a:schemeClr val="tx1"/>
                        </a:solidFill>
                      </a:endParaRPr>
                    </a:p>
                  </a:txBody>
                  <a:tcPr marL="74314" marR="74314" marT="37157" marB="37157">
                    <a:no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l-GR" sz="1500" dirty="0" smtClean="0">
                          <a:solidFill>
                            <a:schemeClr val="tx1"/>
                          </a:solidFill>
                        </a:rPr>
                        <a:t>909.458,00 </a:t>
                      </a:r>
                    </a:p>
                    <a:p>
                      <a:endParaRPr lang="el-GR" sz="1500" dirty="0">
                        <a:solidFill>
                          <a:schemeClr val="tx1"/>
                        </a:solidFill>
                      </a:endParaRPr>
                    </a:p>
                  </a:txBody>
                  <a:tcPr marL="74314" marR="74314" marT="37157" marB="37157">
                    <a:noFill/>
                  </a:tcPr>
                </a:tc>
              </a:tr>
            </a:tbl>
          </a:graphicData>
        </a:graphic>
      </p:graphicFrame>
    </p:spTree>
    <p:extLst>
      <p:ext uri="{BB962C8B-B14F-4D97-AF65-F5344CB8AC3E}">
        <p14:creationId xmlns:p14="http://schemas.microsoft.com/office/powerpoint/2010/main" val="182178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1950" b="1" dirty="0">
                <a:latin typeface="Arial Narrow" pitchFamily="34" charset="0"/>
              </a:rPr>
              <a:t>Η προώθηση των δύσκαμπτων οδοστρωμάτων στο εξωτερικό...</a:t>
            </a:r>
            <a:endParaRPr lang="el-GR" sz="1950" b="1" dirty="0">
              <a:latin typeface="Arial Narrow" pitchFamily="34" charset="0"/>
            </a:endParaRPr>
          </a:p>
        </p:txBody>
      </p:sp>
      <p:sp>
        <p:nvSpPr>
          <p:cNvPr id="3" name="Text Placeholder 2"/>
          <p:cNvSpPr>
            <a:spLocks noGrp="1"/>
          </p:cNvSpPr>
          <p:nvPr>
            <p:ph type="body" idx="1"/>
          </p:nvPr>
        </p:nvSpPr>
        <p:spPr>
          <a:xfrm>
            <a:off x="682329" y="2008513"/>
            <a:ext cx="8508941" cy="375435"/>
          </a:xfrm>
        </p:spPr>
        <p:txBody>
          <a:bodyPr>
            <a:normAutofit fontScale="92500" lnSpcReduction="10000"/>
          </a:bodyPr>
          <a:lstStyle/>
          <a:p>
            <a:r>
              <a:rPr lang="en-US" dirty="0" smtClean="0"/>
              <a:t>http://www.pavements4life.com/</a:t>
            </a:r>
            <a:endParaRPr lang="el-GR" dirty="0"/>
          </a:p>
        </p:txBody>
      </p:sp>
      <p:pic>
        <p:nvPicPr>
          <p:cNvPr id="2052" name="Picture 4"/>
          <p:cNvPicPr>
            <a:picLocks noGrp="1" noChangeAspect="1" noChangeArrowheads="1"/>
          </p:cNvPicPr>
          <p:nvPr>
            <p:ph sz="half" idx="2"/>
          </p:nvPr>
        </p:nvPicPr>
        <p:blipFill>
          <a:blip r:embed="rId2"/>
          <a:stretch>
            <a:fillRect/>
          </a:stretch>
        </p:blipFill>
        <p:spPr bwMode="auto">
          <a:xfrm>
            <a:off x="4198957" y="2538991"/>
            <a:ext cx="1713937" cy="3684588"/>
          </a:xfrm>
          <a:prstGeom prst="rect">
            <a:avLst/>
          </a:prstGeom>
          <a:noFill/>
          <a:ln w="9525">
            <a:noFill/>
            <a:miter lim="800000"/>
            <a:headEnd/>
            <a:tailEnd/>
          </a:ln>
          <a:effectLst/>
        </p:spPr>
      </p:pic>
      <p:pic>
        <p:nvPicPr>
          <p:cNvPr id="2055" name="Picture 7"/>
          <p:cNvPicPr>
            <a:picLocks noGrp="1" noChangeAspect="1" noChangeArrowheads="1"/>
          </p:cNvPicPr>
          <p:nvPr>
            <p:ph sz="quarter" idx="4"/>
          </p:nvPr>
        </p:nvPicPr>
        <p:blipFill>
          <a:blip r:embed="rId3" cstate="print"/>
          <a:srcRect l="16240" t="5167" r="13287" b="3322"/>
          <a:stretch>
            <a:fillRect/>
          </a:stretch>
        </p:blipFill>
        <p:spPr bwMode="auto">
          <a:xfrm>
            <a:off x="6087001" y="2538991"/>
            <a:ext cx="3546953" cy="3684588"/>
          </a:xfrm>
          <a:prstGeom prst="rect">
            <a:avLst/>
          </a:prstGeom>
          <a:noFill/>
          <a:ln w="9525">
            <a:noFill/>
            <a:miter lim="800000"/>
            <a:headEnd/>
            <a:tailEnd/>
          </a:ln>
          <a:effectLst/>
        </p:spPr>
      </p:pic>
      <p:pic>
        <p:nvPicPr>
          <p:cNvPr id="2053" name="Picture 5"/>
          <p:cNvPicPr>
            <a:picLocks noChangeAspect="1" noChangeArrowheads="1"/>
          </p:cNvPicPr>
          <p:nvPr/>
        </p:nvPicPr>
        <p:blipFill>
          <a:blip r:embed="rId4"/>
          <a:srcRect/>
          <a:stretch>
            <a:fillRect/>
          </a:stretch>
        </p:blipFill>
        <p:spPr bwMode="auto">
          <a:xfrm>
            <a:off x="704528" y="2538991"/>
            <a:ext cx="3472015" cy="3684588"/>
          </a:xfrm>
          <a:prstGeom prst="rect">
            <a:avLst/>
          </a:prstGeom>
          <a:noFill/>
          <a:ln w="9525">
            <a:noFill/>
            <a:miter lim="800000"/>
            <a:headEnd/>
            <a:tailEnd/>
          </a:ln>
          <a:effectLst/>
        </p:spPr>
      </p:pic>
      <p:sp>
        <p:nvSpPr>
          <p:cNvPr id="12" name="Rectangle 11"/>
          <p:cNvSpPr/>
          <p:nvPr/>
        </p:nvSpPr>
        <p:spPr>
          <a:xfrm>
            <a:off x="957245" y="4797152"/>
            <a:ext cx="2533913" cy="1217962"/>
          </a:xfrm>
          <a:prstGeom prst="rect">
            <a:avLst/>
          </a:prstGeom>
        </p:spPr>
        <p:txBody>
          <a:bodyPr wrap="square">
            <a:spAutoFit/>
          </a:bodyPr>
          <a:lstStyle/>
          <a:p>
            <a:r>
              <a:rPr lang="en-US" sz="1463" b="1" dirty="0"/>
              <a:t>41 Year Old Concrete Pavement</a:t>
            </a:r>
          </a:p>
          <a:p>
            <a:r>
              <a:rPr lang="en-US" sz="1463" b="1" dirty="0"/>
              <a:t>Interstate 95</a:t>
            </a:r>
          </a:p>
          <a:p>
            <a:r>
              <a:rPr lang="en-US" sz="1463" b="1" dirty="0"/>
              <a:t>Colleton County, SC</a:t>
            </a:r>
          </a:p>
          <a:p>
            <a:r>
              <a:rPr lang="en-US" sz="1463" b="1" dirty="0"/>
              <a:t>(photo taken at SC 63 Exit 53)</a:t>
            </a:r>
            <a:endParaRPr lang="el-GR" sz="1463" dirty="0"/>
          </a:p>
        </p:txBody>
      </p:sp>
      <p:sp>
        <p:nvSpPr>
          <p:cNvPr id="13" name="Rectangle 12"/>
          <p:cNvSpPr/>
          <p:nvPr/>
        </p:nvSpPr>
        <p:spPr>
          <a:xfrm>
            <a:off x="4485637" y="2701771"/>
            <a:ext cx="1314685" cy="542584"/>
          </a:xfrm>
          <a:prstGeom prst="rect">
            <a:avLst/>
          </a:prstGeom>
        </p:spPr>
        <p:txBody>
          <a:bodyPr wrap="square">
            <a:spAutoFit/>
          </a:bodyPr>
          <a:lstStyle/>
          <a:p>
            <a:r>
              <a:rPr lang="en-US" sz="1463" dirty="0"/>
              <a:t>I’m 41</a:t>
            </a:r>
          </a:p>
          <a:p>
            <a:r>
              <a:rPr lang="en-US" sz="1463" dirty="0"/>
              <a:t>Built in 1973</a:t>
            </a:r>
            <a:endParaRPr lang="el-GR" sz="1463"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l-GR" dirty="0"/>
          </a:p>
        </p:txBody>
      </p:sp>
      <p:sp>
        <p:nvSpPr>
          <p:cNvPr id="9" name="Rectangle 8"/>
          <p:cNvSpPr/>
          <p:nvPr/>
        </p:nvSpPr>
        <p:spPr>
          <a:xfrm>
            <a:off x="772788" y="2848415"/>
            <a:ext cx="3483510" cy="767711"/>
          </a:xfrm>
          <a:prstGeom prst="rect">
            <a:avLst/>
          </a:prstGeom>
        </p:spPr>
        <p:txBody>
          <a:bodyPr wrap="square">
            <a:spAutoFit/>
          </a:bodyPr>
          <a:lstStyle/>
          <a:p>
            <a:r>
              <a:rPr lang="en-US" sz="1463" dirty="0"/>
              <a:t>Tennessee Evaluates Two-Lift Concrete</a:t>
            </a:r>
          </a:p>
          <a:p>
            <a:r>
              <a:rPr lang="en-US" sz="1463" dirty="0"/>
              <a:t>Pavement Construction Techniques on</a:t>
            </a:r>
          </a:p>
          <a:p>
            <a:r>
              <a:rPr lang="en-US" sz="1463" dirty="0"/>
              <a:t>Urban I-65 North of Downtown Nashville</a:t>
            </a:r>
            <a:endParaRPr lang="el-GR" sz="1463" dirty="0"/>
          </a:p>
        </p:txBody>
      </p:sp>
      <p:pic>
        <p:nvPicPr>
          <p:cNvPr id="28676" name="Picture 4"/>
          <p:cNvPicPr>
            <a:picLocks noChangeAspect="1" noChangeArrowheads="1"/>
          </p:cNvPicPr>
          <p:nvPr/>
        </p:nvPicPr>
        <p:blipFill>
          <a:blip r:embed="rId2"/>
          <a:srcRect/>
          <a:stretch>
            <a:fillRect/>
          </a:stretch>
        </p:blipFill>
        <p:spPr bwMode="auto">
          <a:xfrm>
            <a:off x="424437" y="874426"/>
            <a:ext cx="4644680" cy="4876914"/>
          </a:xfrm>
          <a:prstGeom prst="rect">
            <a:avLst/>
          </a:prstGeom>
          <a:noFill/>
          <a:ln w="9525">
            <a:noFill/>
            <a:miter lim="800000"/>
            <a:headEnd/>
            <a:tailEnd/>
          </a:ln>
          <a:effectLst/>
        </p:spPr>
      </p:pic>
      <p:pic>
        <p:nvPicPr>
          <p:cNvPr id="28677" name="Picture 5"/>
          <p:cNvPicPr>
            <a:picLocks noChangeAspect="1" noChangeArrowheads="1"/>
          </p:cNvPicPr>
          <p:nvPr/>
        </p:nvPicPr>
        <p:blipFill>
          <a:blip r:embed="rId3"/>
          <a:srcRect l="3543" t="7382" r="886" b="6275"/>
          <a:stretch>
            <a:fillRect/>
          </a:stretch>
        </p:blipFill>
        <p:spPr bwMode="auto">
          <a:xfrm>
            <a:off x="5336147" y="820925"/>
            <a:ext cx="4068971" cy="4872356"/>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cete road - Αντίγραφο.jpg"/>
          <p:cNvPicPr>
            <a:picLocks noChangeAspect="1"/>
          </p:cNvPicPr>
          <p:nvPr/>
        </p:nvPicPr>
        <p:blipFill>
          <a:blip r:embed="rId2"/>
          <a:stretch>
            <a:fillRect/>
          </a:stretch>
        </p:blipFill>
        <p:spPr>
          <a:xfrm>
            <a:off x="772789" y="2790356"/>
            <a:ext cx="3781327" cy="2206223"/>
          </a:xfrm>
          <a:prstGeom prst="rect">
            <a:avLst/>
          </a:prstGeom>
        </p:spPr>
      </p:pic>
      <p:sp>
        <p:nvSpPr>
          <p:cNvPr id="3" name="Title 2"/>
          <p:cNvSpPr>
            <a:spLocks noGrp="1"/>
          </p:cNvSpPr>
          <p:nvPr>
            <p:ph type="title"/>
          </p:nvPr>
        </p:nvSpPr>
        <p:spPr/>
        <p:txBody>
          <a:bodyPr>
            <a:normAutofit/>
          </a:bodyPr>
          <a:lstStyle/>
          <a:p>
            <a:r>
              <a:rPr lang="el-GR" sz="2601" b="1" dirty="0">
                <a:latin typeface="Arial Narrow" pitchFamily="34" charset="0"/>
              </a:rPr>
              <a:t>Ενδεικτικές επιφάνειες δύσκαμπτων οδοστρωμάτων στο εξωτερικό</a:t>
            </a:r>
            <a:endParaRPr lang="el-GR" sz="2601" b="1" dirty="0">
              <a:latin typeface="Arial Narrow" pitchFamily="34" charset="0"/>
            </a:endParaRPr>
          </a:p>
        </p:txBody>
      </p:sp>
      <p:pic>
        <p:nvPicPr>
          <p:cNvPr id="6" name="Content Placeholder 5" descr="Mainline_large164.jpg"/>
          <p:cNvPicPr>
            <a:picLocks noGrp="1" noChangeAspect="1"/>
          </p:cNvPicPr>
          <p:nvPr>
            <p:ph sz="half" idx="1"/>
          </p:nvPr>
        </p:nvPicPr>
        <p:blipFill>
          <a:blip r:embed="rId3"/>
          <a:stretch>
            <a:fillRect/>
          </a:stretch>
        </p:blipFill>
        <p:spPr>
          <a:xfrm>
            <a:off x="5011061" y="2093657"/>
            <a:ext cx="3884533" cy="2913400"/>
          </a:xfrm>
        </p:spPr>
      </p:pic>
      <p:graphicFrame>
        <p:nvGraphicFramePr>
          <p:cNvPr id="7" name="Table 6"/>
          <p:cNvGraphicFramePr>
            <a:graphicFrameLocks noGrp="1"/>
          </p:cNvGraphicFramePr>
          <p:nvPr/>
        </p:nvGraphicFramePr>
        <p:xfrm>
          <a:off x="888906" y="5286872"/>
          <a:ext cx="6604000" cy="302914"/>
        </p:xfrm>
        <a:graphic>
          <a:graphicData uri="http://schemas.openxmlformats.org/drawingml/2006/table">
            <a:tbl>
              <a:tblPr firstRow="1" bandRow="1">
                <a:tableStyleId>{073A0DAA-6AF3-43AB-8588-CEC1D06C72B9}</a:tableStyleId>
              </a:tblPr>
              <a:tblGrid>
                <a:gridCol w="6604000"/>
              </a:tblGrid>
              <a:tr h="301386">
                <a:tc>
                  <a:txBody>
                    <a:bodyPr/>
                    <a:lstStyle/>
                    <a:p>
                      <a:r>
                        <a:rPr lang="el-GR" sz="1500" dirty="0" smtClean="0">
                          <a:solidFill>
                            <a:schemeClr val="tx1"/>
                          </a:solidFill>
                          <a:latin typeface="Arial Narrow" pitchFamily="34" charset="0"/>
                        </a:rPr>
                        <a:t>Δρόμοι</a:t>
                      </a:r>
                      <a:r>
                        <a:rPr lang="el-GR" sz="1500" baseline="0" dirty="0" smtClean="0">
                          <a:solidFill>
                            <a:schemeClr val="tx1"/>
                          </a:solidFill>
                          <a:latin typeface="Arial Narrow" pitchFamily="34" charset="0"/>
                        </a:rPr>
                        <a:t> ταχείας κυκλοφορίας</a:t>
                      </a:r>
                      <a:endParaRPr lang="el-GR" sz="1500" dirty="0">
                        <a:solidFill>
                          <a:schemeClr val="tx1"/>
                        </a:solidFill>
                        <a:latin typeface="Arial Narrow" pitchFamily="34" charset="0"/>
                      </a:endParaRPr>
                    </a:p>
                  </a:txBody>
                  <a:tcPr marL="74314" marR="74314" marT="37157" marB="37157">
                    <a:noFill/>
                  </a:tcPr>
                </a:tc>
              </a:tr>
            </a:tbl>
          </a:graphicData>
        </a:graphic>
      </p:graphicFrame>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601" b="1" dirty="0">
                <a:latin typeface="Arial Narrow" pitchFamily="34" charset="0"/>
              </a:rPr>
              <a:t>Επιφάνειες από σκυρόδεμα κατασκευασμένο πριν 25 χρόνια στο εξωτερικό</a:t>
            </a:r>
            <a:endParaRPr lang="el-GR" sz="2601" b="1" dirty="0">
              <a:latin typeface="Arial Narrow" pitchFamily="34" charset="0"/>
            </a:endParaRPr>
          </a:p>
        </p:txBody>
      </p:sp>
      <p:pic>
        <p:nvPicPr>
          <p:cNvPr id="5" name="Content Placeholder 4" descr="humber bridge.jpg"/>
          <p:cNvPicPr>
            <a:picLocks noGrp="1" noChangeAspect="1"/>
          </p:cNvPicPr>
          <p:nvPr>
            <p:ph sz="half" idx="1"/>
          </p:nvPr>
        </p:nvPicPr>
        <p:blipFill>
          <a:blip r:embed="rId2"/>
          <a:stretch>
            <a:fillRect/>
          </a:stretch>
        </p:blipFill>
        <p:spPr>
          <a:xfrm>
            <a:off x="598613" y="2500064"/>
            <a:ext cx="4209857" cy="2777019"/>
          </a:xfrm>
        </p:spPr>
      </p:pic>
      <p:pic>
        <p:nvPicPr>
          <p:cNvPr id="6" name="Content Placeholder 5" descr="usa - Αντίγραφο.jpg"/>
          <p:cNvPicPr>
            <a:picLocks noGrp="1" noChangeAspect="1"/>
          </p:cNvPicPr>
          <p:nvPr>
            <p:ph sz="half" idx="2"/>
          </p:nvPr>
        </p:nvPicPr>
        <p:blipFill>
          <a:blip r:embed="rId3"/>
          <a:stretch>
            <a:fillRect/>
          </a:stretch>
        </p:blipFill>
        <p:spPr>
          <a:xfrm>
            <a:off x="5011059" y="2500064"/>
            <a:ext cx="4209856" cy="2777018"/>
          </a:xfr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601" b="1" dirty="0">
                <a:latin typeface="Arial Narrow" pitchFamily="34" charset="0"/>
              </a:rPr>
              <a:t>Κατά τη διάρκεια της σκυροδέτησης....</a:t>
            </a:r>
            <a:endParaRPr lang="el-GR" sz="2601" b="1" dirty="0">
              <a:latin typeface="Arial Narrow" pitchFamily="34" charset="0"/>
            </a:endParaRPr>
          </a:p>
        </p:txBody>
      </p:sp>
      <p:pic>
        <p:nvPicPr>
          <p:cNvPr id="5" name="Content Placeholder 4" descr="PA050244.jpg"/>
          <p:cNvPicPr>
            <a:picLocks noGrp="1" noChangeAspect="1"/>
          </p:cNvPicPr>
          <p:nvPr>
            <p:ph sz="half" idx="1"/>
          </p:nvPr>
        </p:nvPicPr>
        <p:blipFill>
          <a:blip r:embed="rId2" cstate="print"/>
          <a:stretch>
            <a:fillRect/>
          </a:stretch>
        </p:blipFill>
        <p:spPr>
          <a:xfrm>
            <a:off x="681216" y="2315413"/>
            <a:ext cx="4209857" cy="3157393"/>
          </a:xfrm>
        </p:spPr>
      </p:pic>
      <p:pic>
        <p:nvPicPr>
          <p:cNvPr id="6" name="Content Placeholder 5" descr="slabs-screeding-5_tcm45-2076868.jpg"/>
          <p:cNvPicPr>
            <a:picLocks noGrp="1" noChangeAspect="1"/>
          </p:cNvPicPr>
          <p:nvPr>
            <p:ph sz="half" idx="2"/>
          </p:nvPr>
        </p:nvPicPr>
        <p:blipFill>
          <a:blip r:embed="rId3"/>
          <a:stretch>
            <a:fillRect/>
          </a:stretch>
        </p:blipFill>
        <p:spPr>
          <a:xfrm>
            <a:off x="5014929" y="2315416"/>
            <a:ext cx="4209856" cy="3157392"/>
          </a:xfrm>
        </p:spPr>
      </p:pic>
      <p:sp>
        <p:nvSpPr>
          <p:cNvPr id="7" name="Rectangle 6"/>
          <p:cNvSpPr/>
          <p:nvPr/>
        </p:nvSpPr>
        <p:spPr>
          <a:xfrm>
            <a:off x="946964" y="5635223"/>
            <a:ext cx="5225264" cy="317459"/>
          </a:xfrm>
          <a:prstGeom prst="rect">
            <a:avLst/>
          </a:prstGeom>
        </p:spPr>
        <p:txBody>
          <a:bodyPr wrap="square">
            <a:spAutoFit/>
          </a:bodyPr>
          <a:lstStyle/>
          <a:p>
            <a:r>
              <a:rPr lang="el-GR" sz="1463" b="1" dirty="0">
                <a:latin typeface="Arial Narrow" pitchFamily="34" charset="0"/>
              </a:rPr>
              <a:t>Οδοστρώματα αεροδρομίων </a:t>
            </a:r>
            <a:endParaRPr lang="el-GR" sz="1463" b="1" dirty="0">
              <a:latin typeface="Arial Narrow"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601" b="1" dirty="0">
                <a:latin typeface="Arial Narrow" pitchFamily="34" charset="0"/>
              </a:rPr>
              <a:t>Οδοστρώματα σε καταστρώματα κλάδων γεφυρών στην Αμερική</a:t>
            </a:r>
            <a:endParaRPr lang="el-GR" sz="2601" b="1" dirty="0">
              <a:latin typeface="Arial Narrow" pitchFamily="34" charset="0"/>
            </a:endParaRPr>
          </a:p>
        </p:txBody>
      </p:sp>
      <p:pic>
        <p:nvPicPr>
          <p:cNvPr id="5" name="Content Placeholder 4" descr="usa3 - Αντίγραφο - Αντίγραφο.jpg"/>
          <p:cNvPicPr>
            <a:picLocks noGrp="1" noChangeAspect="1"/>
          </p:cNvPicPr>
          <p:nvPr>
            <p:ph sz="half" idx="1"/>
          </p:nvPr>
        </p:nvPicPr>
        <p:blipFill>
          <a:blip r:embed="rId2"/>
          <a:stretch>
            <a:fillRect/>
          </a:stretch>
        </p:blipFill>
        <p:spPr>
          <a:xfrm>
            <a:off x="681216" y="2505600"/>
            <a:ext cx="4209857" cy="2777019"/>
          </a:xfrm>
        </p:spPr>
      </p:pic>
      <p:pic>
        <p:nvPicPr>
          <p:cNvPr id="6" name="Content Placeholder 5" descr="brighge new york.jpg"/>
          <p:cNvPicPr>
            <a:picLocks noGrp="1" noChangeAspect="1"/>
          </p:cNvPicPr>
          <p:nvPr>
            <p:ph sz="half" idx="2"/>
          </p:nvPr>
        </p:nvPicPr>
        <p:blipFill>
          <a:blip r:embed="rId3"/>
          <a:stretch>
            <a:fillRect/>
          </a:stretch>
        </p:blipFill>
        <p:spPr>
          <a:xfrm>
            <a:off x="5014929" y="2505601"/>
            <a:ext cx="4209856" cy="2777018"/>
          </a:xfr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b="1" dirty="0" smtClean="0">
                <a:latin typeface="Arial Narrow" pitchFamily="34" charset="0"/>
              </a:rPr>
              <a:t>Τα δύσκαμπτα οδοστρώματα στην Ελλάδα...</a:t>
            </a:r>
            <a:endParaRPr lang="el-GR" b="1" dirty="0">
              <a:latin typeface="Arial Narrow" pitchFamily="34" charset="0"/>
            </a:endParaRPr>
          </a:p>
        </p:txBody>
      </p:sp>
      <p:pic>
        <p:nvPicPr>
          <p:cNvPr id="7" name="Content Placeholder 6" descr="atiki odos9.jpg"/>
          <p:cNvPicPr>
            <a:picLocks noGrp="1" noChangeAspect="1"/>
          </p:cNvPicPr>
          <p:nvPr>
            <p:ph sz="half" idx="1"/>
          </p:nvPr>
        </p:nvPicPr>
        <p:blipFill>
          <a:blip r:embed="rId2"/>
          <a:stretch>
            <a:fillRect/>
          </a:stretch>
        </p:blipFill>
        <p:spPr>
          <a:xfrm>
            <a:off x="681216" y="2505600"/>
            <a:ext cx="4209857" cy="2777019"/>
          </a:xfrm>
        </p:spPr>
      </p:pic>
      <p:pic>
        <p:nvPicPr>
          <p:cNvPr id="8" name="Content Placeholder 7" descr="κορινθοσ 5.jpg"/>
          <p:cNvPicPr>
            <a:picLocks noGrp="1" noChangeAspect="1"/>
          </p:cNvPicPr>
          <p:nvPr>
            <p:ph sz="half" idx="2"/>
          </p:nvPr>
        </p:nvPicPr>
        <p:blipFill>
          <a:blip r:embed="rId3"/>
          <a:stretch>
            <a:fillRect/>
          </a:stretch>
        </p:blipFill>
        <p:spPr>
          <a:xfrm>
            <a:off x="5014929" y="2505601"/>
            <a:ext cx="4209856" cy="2777018"/>
          </a:xfrm>
        </p:spPr>
      </p:pic>
      <p:graphicFrame>
        <p:nvGraphicFramePr>
          <p:cNvPr id="9" name="Table 8"/>
          <p:cNvGraphicFramePr>
            <a:graphicFrameLocks noGrp="1"/>
          </p:cNvGraphicFramePr>
          <p:nvPr/>
        </p:nvGraphicFramePr>
        <p:xfrm>
          <a:off x="1179200" y="5396129"/>
          <a:ext cx="6604000" cy="302914"/>
        </p:xfrm>
        <a:graphic>
          <a:graphicData uri="http://schemas.openxmlformats.org/drawingml/2006/table">
            <a:tbl>
              <a:tblPr firstRow="1" bandRow="1">
                <a:tableStyleId>{073A0DAA-6AF3-43AB-8588-CEC1D06C72B9}</a:tableStyleId>
              </a:tblPr>
              <a:tblGrid>
                <a:gridCol w="6604000"/>
              </a:tblGrid>
              <a:tr h="297154">
                <a:tc>
                  <a:txBody>
                    <a:bodyPr/>
                    <a:lstStyle/>
                    <a:p>
                      <a:r>
                        <a:rPr lang="el-GR" sz="1500" dirty="0" smtClean="0">
                          <a:solidFill>
                            <a:schemeClr val="tx1"/>
                          </a:solidFill>
                          <a:latin typeface="Arial Narrow" pitchFamily="34" charset="0"/>
                        </a:rPr>
                        <a:t>Αττική</a:t>
                      </a:r>
                      <a:r>
                        <a:rPr lang="el-GR" sz="1500" baseline="0" dirty="0" smtClean="0">
                          <a:solidFill>
                            <a:schemeClr val="tx1"/>
                          </a:solidFill>
                          <a:latin typeface="Arial Narrow" pitchFamily="34" charset="0"/>
                        </a:rPr>
                        <a:t> Οδός</a:t>
                      </a:r>
                      <a:endParaRPr lang="el-GR" sz="1500" dirty="0">
                        <a:solidFill>
                          <a:schemeClr val="tx1"/>
                        </a:solidFill>
                        <a:latin typeface="Arial Narrow" pitchFamily="34" charset="0"/>
                      </a:endParaRPr>
                    </a:p>
                  </a:txBody>
                  <a:tcPr marL="74314" marR="74314" marT="37157" marB="37157">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747363" y="850173"/>
            <a:ext cx="3795985" cy="4808258"/>
          </a:xfrm>
        </p:spPr>
        <p:txBody>
          <a:bodyPr>
            <a:normAutofit fontScale="47500" lnSpcReduction="20000"/>
          </a:bodyPr>
          <a:lstStyle/>
          <a:p>
            <a:pPr marL="0" indent="0">
              <a:buNone/>
            </a:pPr>
            <a:r>
              <a:rPr lang="el-GR" sz="2357" b="1" dirty="0">
                <a:latin typeface="Arial Narrow" pitchFamily="34" charset="0"/>
              </a:rPr>
              <a:t>Την τελευταία δεκαετία παρατηρείται ένα παγκόσμιο ενδιαφέρον γύρω από την κατασκευή οδοστρωμάτων από σκυρόδεμα το οποίο αντανακλάται στην διοργάνωση ημερίδων , έναρξη ερευνητικών προγραμμάτων και εκπόνηση τεχνοοικονομικών μελετών </a:t>
            </a:r>
            <a:r>
              <a:rPr lang="el-GR" sz="2357" b="1" dirty="0">
                <a:latin typeface="Arial Narrow" pitchFamily="34" charset="0"/>
              </a:rPr>
              <a:t>κτλ., </a:t>
            </a:r>
            <a:r>
              <a:rPr lang="el-GR" sz="2357" b="1" dirty="0">
                <a:latin typeface="Arial Narrow" pitchFamily="34" charset="0"/>
              </a:rPr>
              <a:t>καθώς τα οδοστρώματα από σκυρόδεμα συμπυκνώνουν πλεονεκτήματα έναντι των οδοστρωμάτων από άσφαλτο όπως:</a:t>
            </a:r>
            <a:endParaRPr lang="en-US" sz="2357" b="1" dirty="0">
              <a:latin typeface="Arial Narrow" pitchFamily="34" charset="0"/>
            </a:endParaRPr>
          </a:p>
          <a:p>
            <a:pPr lvl="0"/>
            <a:r>
              <a:rPr lang="el-GR" sz="2357" b="1" dirty="0">
                <a:latin typeface="Arial Narrow" pitchFamily="34" charset="0"/>
              </a:rPr>
              <a:t>Υψηλότερα επίπεδα οδικής ασφάλειας ( καλύτερη ορατότητα την νύχτα, μικρότερες αποστάσεις ακινητοποίησης του οχήματος σε υγρές καιρικές συνθήκες, μείωση του βαθμού εμφάνισης τροχ-αυλακώσεων από την κυκλοφορία βαρέων οχημάτων)</a:t>
            </a:r>
            <a:endParaRPr lang="en-US" sz="2357" b="1" dirty="0">
              <a:latin typeface="Arial Narrow" pitchFamily="34" charset="0"/>
            </a:endParaRPr>
          </a:p>
          <a:p>
            <a:pPr lvl="0"/>
            <a:r>
              <a:rPr lang="el-GR" sz="2357" b="1" dirty="0">
                <a:latin typeface="Arial Narrow" pitchFamily="34" charset="0"/>
              </a:rPr>
              <a:t>Μεγαλύτερο κύκλο ζωής ( τ</a:t>
            </a:r>
            <a:r>
              <a:rPr lang="el-GR" sz="2357" b="1" dirty="0">
                <a:latin typeface="Arial Narrow" pitchFamily="34" charset="0"/>
              </a:rPr>
              <a:t>α </a:t>
            </a:r>
            <a:r>
              <a:rPr lang="el-GR" sz="2357" b="1" dirty="0">
                <a:latin typeface="Arial Narrow" pitchFamily="34" charset="0"/>
              </a:rPr>
              <a:t>δύσκαμπτα οδοστρώματα παρουσιάζουν κύκλο ζωής 30-50 χρόνων)</a:t>
            </a:r>
            <a:endParaRPr lang="en-US" sz="2357" b="1" dirty="0">
              <a:latin typeface="Arial Narrow" pitchFamily="34" charset="0"/>
            </a:endParaRPr>
          </a:p>
          <a:p>
            <a:pPr lvl="0"/>
            <a:r>
              <a:rPr lang="el-GR" sz="2357" b="1" dirty="0">
                <a:latin typeface="Arial Narrow" pitchFamily="34" charset="0"/>
              </a:rPr>
              <a:t>Μικρότερο κόστος συντήρησης ( </a:t>
            </a:r>
            <a:r>
              <a:rPr lang="el-GR" sz="2357" b="1" dirty="0">
                <a:latin typeface="Arial Narrow" pitchFamily="34" charset="0"/>
              </a:rPr>
              <a:t>λόγω </a:t>
            </a:r>
            <a:r>
              <a:rPr lang="el-GR" sz="2357" b="1" dirty="0">
                <a:latin typeface="Arial Narrow" pitchFamily="34" charset="0"/>
              </a:rPr>
              <a:t>του μεγάλου κύκλου ζωής που παρουσιάζει δεν απαιτούνται συχνές παρεμβάσεις συντήρησης, ενώ όπου αυτές κρίνονται αναγκαίες ,ολοκληρώνονται σε σύντομο χρονικό διάστημα )</a:t>
            </a:r>
            <a:endParaRPr lang="en-US" sz="2357" b="1" dirty="0">
              <a:latin typeface="Arial Narrow" pitchFamily="34" charset="0"/>
            </a:endParaRPr>
          </a:p>
          <a:p>
            <a:pPr lvl="0"/>
            <a:r>
              <a:rPr lang="el-GR" sz="2357" b="1" dirty="0">
                <a:latin typeface="Arial Narrow" pitchFamily="34" charset="0"/>
              </a:rPr>
              <a:t>Λιγότερη κατανάλωση καυσίμων ( λόγω της χαμηλής αντίστασης κύλισης του σκυροδέματος)</a:t>
            </a:r>
            <a:endParaRPr lang="en-US" sz="2357" b="1" dirty="0">
              <a:latin typeface="Arial Narrow" pitchFamily="34" charset="0"/>
            </a:endParaRPr>
          </a:p>
          <a:p>
            <a:pPr lvl="0"/>
            <a:r>
              <a:rPr lang="el-GR" sz="2357" b="1" dirty="0">
                <a:latin typeface="Arial Narrow" pitchFamily="34" charset="0"/>
              </a:rPr>
              <a:t>Μικρότερο κόστος συντήρησης των οχημάτων </a:t>
            </a:r>
            <a:endParaRPr lang="en-US" sz="2357" b="1" dirty="0">
              <a:latin typeface="Arial Narrow" pitchFamily="34" charset="0"/>
            </a:endParaRPr>
          </a:p>
          <a:p>
            <a:r>
              <a:rPr lang="el-GR" sz="2357" b="1" dirty="0">
                <a:latin typeface="Arial Narrow" pitchFamily="34" charset="0"/>
              </a:rPr>
              <a:t>Όλα τα παραπάνω είναι μόνο ένα μικρό δείγμα των παραμέτρων που καθιστούν τα οδοστρώματα από σκυρόδεμα μια οικονομικά βιώσιμη και αειφόρος λύση στον τομέα της οδοποιίας.</a:t>
            </a:r>
            <a:endParaRPr lang="en-US" sz="2357" b="1" dirty="0">
              <a:latin typeface="Arial Narrow" pitchFamily="34" charset="0"/>
            </a:endParaRPr>
          </a:p>
          <a:p>
            <a:pPr marL="0" indent="0">
              <a:buNone/>
            </a:pPr>
            <a:r>
              <a:rPr lang="el-GR" sz="2357" b="1" dirty="0">
                <a:latin typeface="Arial Narrow" pitchFamily="34" charset="0"/>
              </a:rPr>
              <a:t> </a:t>
            </a:r>
            <a:endParaRPr lang="en-US" sz="2357" b="1" dirty="0">
              <a:latin typeface="Arial Narrow" pitchFamily="34" charset="0"/>
            </a:endParaRPr>
          </a:p>
          <a:p>
            <a:endParaRPr lang="en-US" dirty="0">
              <a:solidFill>
                <a:schemeClr val="bg1"/>
              </a:solidFill>
            </a:endParaRPr>
          </a:p>
        </p:txBody>
      </p:sp>
      <p:pic>
        <p:nvPicPr>
          <p:cNvPr id="4" name="Εικόνα 3"/>
          <p:cNvPicPr>
            <a:picLocks noChangeAspect="1"/>
          </p:cNvPicPr>
          <p:nvPr/>
        </p:nvPicPr>
        <p:blipFill rotWithShape="1">
          <a:blip r:embed="rId2" cstate="print">
            <a:extLst>
              <a:ext uri="{28A0092B-C50C-407E-A947-70E740481C1C}">
                <a14:useLocalDpi xmlns:a14="http://schemas.microsoft.com/office/drawing/2010/main" val="0"/>
              </a:ext>
            </a:extLst>
          </a:blip>
          <a:srcRect l="-1" r="2450" b="9232"/>
          <a:stretch/>
        </p:blipFill>
        <p:spPr>
          <a:xfrm>
            <a:off x="5437300" y="1029608"/>
            <a:ext cx="3393884" cy="2720959"/>
          </a:xfrm>
          <a:prstGeom prst="rect">
            <a:avLst/>
          </a:prstGeom>
        </p:spPr>
      </p:pic>
      <p:graphicFrame>
        <p:nvGraphicFramePr>
          <p:cNvPr id="10" name="Πίνακας 9"/>
          <p:cNvGraphicFramePr>
            <a:graphicFrameLocks noGrp="1"/>
          </p:cNvGraphicFramePr>
          <p:nvPr>
            <p:extLst>
              <p:ext uri="{D42A27DB-BD31-4B8C-83A1-F6EECF244321}">
                <p14:modId xmlns:p14="http://schemas.microsoft.com/office/powerpoint/2010/main" val="3737943028"/>
              </p:ext>
            </p:extLst>
          </p:nvPr>
        </p:nvGraphicFramePr>
        <p:xfrm>
          <a:off x="5437303" y="3838652"/>
          <a:ext cx="1989738" cy="292609"/>
        </p:xfrm>
        <a:graphic>
          <a:graphicData uri="http://schemas.openxmlformats.org/drawingml/2006/table">
            <a:tbl>
              <a:tblPr firstRow="1" bandRow="1">
                <a:tableStyleId>{073A0DAA-6AF3-43AB-8588-CEC1D06C72B9}</a:tableStyleId>
              </a:tblPr>
              <a:tblGrid>
                <a:gridCol w="1989738"/>
              </a:tblGrid>
              <a:tr h="292609">
                <a:tc>
                  <a:txBody>
                    <a:bodyPr/>
                    <a:lstStyle/>
                    <a:p>
                      <a:r>
                        <a:rPr lang="el-GR" sz="900" dirty="0" smtClean="0">
                          <a:solidFill>
                            <a:schemeClr val="tx1"/>
                          </a:solidFill>
                        </a:rPr>
                        <a:t>Σταθμός</a:t>
                      </a:r>
                      <a:r>
                        <a:rPr lang="el-GR" sz="900" baseline="0" dirty="0" smtClean="0">
                          <a:solidFill>
                            <a:schemeClr val="tx1"/>
                          </a:solidFill>
                        </a:rPr>
                        <a:t> διοδίων στη Νέα Υόρκη</a:t>
                      </a:r>
                      <a:endParaRPr lang="en-US" sz="900" dirty="0">
                        <a:solidFill>
                          <a:schemeClr val="tx1"/>
                        </a:solidFill>
                      </a:endParaRPr>
                    </a:p>
                  </a:txBody>
                  <a:tcPr marL="74314" marR="74314" marT="37157" marB="37157">
                    <a:solidFill>
                      <a:schemeClr val="accent2">
                        <a:lumMod val="20000"/>
                        <a:lumOff val="80000"/>
                      </a:schemeClr>
                    </a:solidFill>
                  </a:tcPr>
                </a:tc>
              </a:tr>
            </a:tbl>
          </a:graphicData>
        </a:graphic>
      </p:graphicFrame>
    </p:spTree>
    <p:extLst>
      <p:ext uri="{BB962C8B-B14F-4D97-AF65-F5344CB8AC3E}">
        <p14:creationId xmlns:p14="http://schemas.microsoft.com/office/powerpoint/2010/main" val="118194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ολυμπια οδος.jpg"/>
          <p:cNvPicPr>
            <a:picLocks noGrp="1" noChangeAspect="1"/>
          </p:cNvPicPr>
          <p:nvPr>
            <p:ph sz="half" idx="1"/>
          </p:nvPr>
        </p:nvPicPr>
        <p:blipFill>
          <a:blip r:embed="rId2"/>
          <a:stretch>
            <a:fillRect/>
          </a:stretch>
        </p:blipFill>
        <p:spPr>
          <a:xfrm>
            <a:off x="540555" y="1222777"/>
            <a:ext cx="4209857" cy="2777019"/>
          </a:xfrm>
        </p:spPr>
      </p:pic>
      <p:pic>
        <p:nvPicPr>
          <p:cNvPr id="6" name="Content Placeholder 5" descr="atiki odos 4.jpg"/>
          <p:cNvPicPr>
            <a:picLocks noGrp="1" noChangeAspect="1"/>
          </p:cNvPicPr>
          <p:nvPr>
            <p:ph sz="half" idx="2"/>
          </p:nvPr>
        </p:nvPicPr>
        <p:blipFill>
          <a:blip r:embed="rId3"/>
          <a:stretch>
            <a:fillRect/>
          </a:stretch>
        </p:blipFill>
        <p:spPr>
          <a:xfrm>
            <a:off x="5011522" y="1222778"/>
            <a:ext cx="4209856" cy="2777018"/>
          </a:xfrm>
        </p:spPr>
      </p:pic>
      <p:graphicFrame>
        <p:nvGraphicFramePr>
          <p:cNvPr id="8" name="Table 7"/>
          <p:cNvGraphicFramePr>
            <a:graphicFrameLocks noGrp="1"/>
          </p:cNvGraphicFramePr>
          <p:nvPr/>
        </p:nvGraphicFramePr>
        <p:xfrm>
          <a:off x="714730" y="5112696"/>
          <a:ext cx="6604000" cy="302914"/>
        </p:xfrm>
        <a:graphic>
          <a:graphicData uri="http://schemas.openxmlformats.org/drawingml/2006/table">
            <a:tbl>
              <a:tblPr firstRow="1" bandRow="1">
                <a:tableStyleId>{073A0DAA-6AF3-43AB-8588-CEC1D06C72B9}</a:tableStyleId>
              </a:tblPr>
              <a:tblGrid>
                <a:gridCol w="6604000"/>
              </a:tblGrid>
              <a:tr h="301386">
                <a:tc>
                  <a:txBody>
                    <a:bodyPr/>
                    <a:lstStyle/>
                    <a:p>
                      <a:r>
                        <a:rPr lang="el-GR" sz="1500" dirty="0" smtClean="0">
                          <a:solidFill>
                            <a:schemeClr val="tx1"/>
                          </a:solidFill>
                          <a:latin typeface="Arial Narrow" pitchFamily="34" charset="0"/>
                        </a:rPr>
                        <a:t>Ολύμπια Οδός</a:t>
                      </a:r>
                      <a:endParaRPr lang="el-GR" sz="1500" dirty="0">
                        <a:solidFill>
                          <a:schemeClr val="tx1"/>
                        </a:solidFill>
                        <a:latin typeface="Arial Narrow" pitchFamily="34" charset="0"/>
                      </a:endParaRPr>
                    </a:p>
                  </a:txBody>
                  <a:tcPr marL="74314" marR="74314" marT="37157" marB="37157">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038" y="938955"/>
            <a:ext cx="8543925" cy="690233"/>
          </a:xfrm>
        </p:spPr>
        <p:txBody>
          <a:bodyPr>
            <a:normAutofit fontScale="90000"/>
          </a:bodyPr>
          <a:lstStyle/>
          <a:p>
            <a:r>
              <a:rPr lang="el-GR" b="1" dirty="0" smtClean="0">
                <a:latin typeface="Arial Narrow" pitchFamily="34" charset="0"/>
              </a:rPr>
              <a:t>Η εταιρεία μας</a:t>
            </a:r>
            <a:endParaRPr lang="el-GR" b="1" dirty="0">
              <a:latin typeface="Arial Narrow" pitchFamily="34" charset="0"/>
            </a:endParaRPr>
          </a:p>
        </p:txBody>
      </p:sp>
      <p:sp>
        <p:nvSpPr>
          <p:cNvPr id="3" name="Content Placeholder 2"/>
          <p:cNvSpPr>
            <a:spLocks noGrp="1"/>
          </p:cNvSpPr>
          <p:nvPr>
            <p:ph idx="1"/>
          </p:nvPr>
        </p:nvSpPr>
        <p:spPr>
          <a:xfrm>
            <a:off x="681038" y="1861423"/>
            <a:ext cx="8543925" cy="3800881"/>
          </a:xfrm>
        </p:spPr>
        <p:txBody>
          <a:bodyPr>
            <a:normAutofit/>
          </a:bodyPr>
          <a:lstStyle/>
          <a:p>
            <a:pPr>
              <a:buNone/>
            </a:pPr>
            <a:r>
              <a:rPr lang="el-GR" dirty="0" smtClean="0"/>
              <a:t>   </a:t>
            </a:r>
            <a:r>
              <a:rPr lang="el-GR" sz="1625" dirty="0">
                <a:latin typeface="Arial Narrow" pitchFamily="34" charset="0"/>
              </a:rPr>
              <a:t>Διαθέτουμε τον απαραίτητο εξοπλισμό αλλά και ένα επαρκές εκπαιδευμένο προσωπικό το οποίο εγγυάται για ένα ποιοτικό αποτέλεσμα πλήρως εναρμονισμένο με τα Αμερικάνικα Πρότυπα και Κανονισμούς.</a:t>
            </a:r>
          </a:p>
          <a:p>
            <a:pPr>
              <a:buNone/>
            </a:pPr>
            <a:r>
              <a:rPr lang="el-GR" sz="1625" dirty="0">
                <a:latin typeface="Arial Narrow" pitchFamily="34" charset="0"/>
              </a:rPr>
              <a:t>Στόχος μας η επίτευξη κατασκευαστικών απαιτήσεων  όπως </a:t>
            </a:r>
            <a:r>
              <a:rPr lang="en-US" sz="1625" dirty="0">
                <a:latin typeface="Arial Narrow" pitchFamily="34" charset="0"/>
              </a:rPr>
              <a:t>:</a:t>
            </a:r>
          </a:p>
          <a:p>
            <a:r>
              <a:rPr lang="el-GR" sz="1625" dirty="0">
                <a:latin typeface="Arial Narrow" pitchFamily="34" charset="0"/>
              </a:rPr>
              <a:t>Αντιολισθηρή επιφάνεια</a:t>
            </a:r>
          </a:p>
          <a:p>
            <a:r>
              <a:rPr lang="el-GR" sz="1625" dirty="0">
                <a:latin typeface="Arial Narrow" pitchFamily="34" charset="0"/>
              </a:rPr>
              <a:t> Δείκτες επιπεδότητας (</a:t>
            </a:r>
            <a:r>
              <a:rPr lang="en-US" sz="1625" dirty="0">
                <a:latin typeface="Arial Narrow" pitchFamily="34" charset="0"/>
              </a:rPr>
              <a:t>DIN 18202)</a:t>
            </a:r>
          </a:p>
          <a:p>
            <a:r>
              <a:rPr lang="el-GR" sz="1625" dirty="0">
                <a:latin typeface="Arial Narrow" pitchFamily="34" charset="0"/>
              </a:rPr>
              <a:t>Δείκτες κλίσης </a:t>
            </a:r>
          </a:p>
          <a:p>
            <a:r>
              <a:rPr lang="el-GR" sz="1625" dirty="0">
                <a:latin typeface="Arial Narrow" pitchFamily="34" charset="0"/>
              </a:rPr>
              <a:t>Ομοιογενή επιφάνεια και γεωμετρία </a:t>
            </a:r>
          </a:p>
          <a:p>
            <a:r>
              <a:rPr lang="el-GR" sz="1625" dirty="0">
                <a:latin typeface="Arial Narrow" pitchFamily="34" charset="0"/>
              </a:rPr>
              <a:t>Απουσία ρωγμών και ανομοιομορφιών </a:t>
            </a:r>
          </a:p>
          <a:p>
            <a:pPr>
              <a:buNone/>
            </a:pPr>
            <a:endParaRPr lang="el-GR" dirty="0" smtClean="0"/>
          </a:p>
          <a:p>
            <a:pPr>
              <a:buNone/>
            </a:pPr>
            <a:endParaRPr lang="el-GR" dirty="0"/>
          </a:p>
        </p:txBody>
      </p:sp>
      <p:pic>
        <p:nvPicPr>
          <p:cNvPr id="4" name="Picture 2"/>
          <p:cNvPicPr>
            <a:picLocks noChangeAspect="1" noChangeArrowheads="1"/>
          </p:cNvPicPr>
          <p:nvPr/>
        </p:nvPicPr>
        <p:blipFill>
          <a:blip r:embed="rId2" cstate="print"/>
          <a:srcRect/>
          <a:stretch>
            <a:fillRect/>
          </a:stretch>
        </p:blipFill>
        <p:spPr bwMode="auto">
          <a:xfrm>
            <a:off x="4953000" y="3284984"/>
            <a:ext cx="3847457" cy="2960983"/>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l-GR" b="1" dirty="0" smtClean="0">
                <a:latin typeface="Arial Narrow" pitchFamily="34" charset="0"/>
              </a:rPr>
              <a:t>Σας παραθέτουμε δείγμα του κύκλου εργασιών μας στον υπό κατασκευή αυτοκινητόδρομο της Ιονίας Οδού...</a:t>
            </a:r>
            <a:endParaRPr lang="el-GR" b="1" dirty="0">
              <a:latin typeface="Arial Narrow"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09731" y="990543"/>
            <a:ext cx="7691249" cy="638643"/>
          </a:xfrm>
        </p:spPr>
        <p:txBody>
          <a:bodyPr>
            <a:normAutofit/>
          </a:bodyPr>
          <a:lstStyle/>
          <a:p>
            <a:r>
              <a:rPr lang="el-GR" sz="2601" b="1" dirty="0">
                <a:latin typeface="+mn-lt"/>
              </a:rPr>
              <a:t>Αυτοκινητόδρομος Ιονίας Οδού</a:t>
            </a:r>
            <a:endParaRPr lang="en-US" sz="2601" b="1" dirty="0">
              <a:latin typeface="+mn-lt"/>
            </a:endParaRPr>
          </a:p>
        </p:txBody>
      </p:sp>
      <p:sp>
        <p:nvSpPr>
          <p:cNvPr id="5" name="Θέση περιεχομένου 4"/>
          <p:cNvSpPr>
            <a:spLocks noGrp="1"/>
          </p:cNvSpPr>
          <p:nvPr>
            <p:ph idx="1"/>
          </p:nvPr>
        </p:nvSpPr>
        <p:spPr>
          <a:xfrm>
            <a:off x="1005023" y="5519106"/>
            <a:ext cx="8140204" cy="303632"/>
          </a:xfrm>
        </p:spPr>
        <p:txBody>
          <a:bodyPr>
            <a:normAutofit/>
          </a:bodyPr>
          <a:lstStyle/>
          <a:p>
            <a:pPr>
              <a:buNone/>
            </a:pPr>
            <a:r>
              <a:rPr lang="el-GR" sz="1463" b="1" dirty="0">
                <a:latin typeface="Arial Narrow" pitchFamily="34" charset="0"/>
              </a:rPr>
              <a:t>Κατασκευή δύσκαμπτου οδοστρώματος στο σταθμό </a:t>
            </a:r>
            <a:r>
              <a:rPr lang="el-GR" sz="1463" b="1" dirty="0" err="1">
                <a:latin typeface="Arial Narrow" pitchFamily="34" charset="0"/>
              </a:rPr>
              <a:t>δι</a:t>
            </a:r>
            <a:r>
              <a:rPr lang="en-US" sz="1463" b="1" dirty="0">
                <a:latin typeface="Arial Narrow" pitchFamily="34" charset="0"/>
              </a:rPr>
              <a:t>o</a:t>
            </a:r>
            <a:r>
              <a:rPr lang="el-GR" sz="1463" b="1" dirty="0" err="1">
                <a:latin typeface="Arial Narrow" pitchFamily="34" charset="0"/>
              </a:rPr>
              <a:t>δίων</a:t>
            </a:r>
            <a:r>
              <a:rPr lang="el-GR" sz="1463" b="1" dirty="0">
                <a:latin typeface="Arial Narrow" pitchFamily="34" charset="0"/>
              </a:rPr>
              <a:t> Κλόκοβας</a:t>
            </a:r>
            <a:endParaRPr lang="en-US" sz="1463" b="1" dirty="0">
              <a:latin typeface="Arial Narrow" pitchFamily="34" charset="0"/>
            </a:endParaRPr>
          </a:p>
        </p:txBody>
      </p:sp>
      <p:pic>
        <p:nvPicPr>
          <p:cNvPr id="6" name="Εικόνα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6193" y="1687245"/>
            <a:ext cx="4652065" cy="3664614"/>
          </a:xfrm>
          <a:prstGeom prst="rect">
            <a:avLst/>
          </a:prstGeom>
        </p:spPr>
      </p:pic>
    </p:spTree>
    <p:extLst>
      <p:ext uri="{BB962C8B-B14F-4D97-AF65-F5344CB8AC3E}">
        <p14:creationId xmlns:p14="http://schemas.microsoft.com/office/powerpoint/2010/main" val="363203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0847" y="5461047"/>
            <a:ext cx="8140204" cy="382558"/>
          </a:xfrm>
        </p:spPr>
        <p:txBody>
          <a:bodyPr>
            <a:normAutofit/>
          </a:bodyPr>
          <a:lstStyle/>
          <a:p>
            <a:pPr>
              <a:buNone/>
            </a:pPr>
            <a:r>
              <a:rPr lang="el-GR" sz="1463" b="1" dirty="0">
                <a:latin typeface="Arial Narrow" pitchFamily="34" charset="0"/>
              </a:rPr>
              <a:t>Κατασκευή δύσκαμπτου οδοστρώματος σταθμού διοδίων Τερόβου Ιωαννίνων</a:t>
            </a:r>
          </a:p>
          <a:p>
            <a:endParaRPr lang="en-US" sz="1300" dirty="0"/>
          </a:p>
        </p:txBody>
      </p:sp>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379" y="1280836"/>
            <a:ext cx="4652065" cy="3745391"/>
          </a:xfrm>
          <a:prstGeom prst="rect">
            <a:avLst/>
          </a:prstGeom>
        </p:spPr>
      </p:pic>
      <p:pic>
        <p:nvPicPr>
          <p:cNvPr id="5" name="Εικόνα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7177" y="1280836"/>
            <a:ext cx="4546591" cy="3781658"/>
          </a:xfrm>
          <a:prstGeom prst="rect">
            <a:avLst/>
          </a:prstGeom>
        </p:spPr>
      </p:pic>
    </p:spTree>
    <p:extLst>
      <p:ext uri="{BB962C8B-B14F-4D97-AF65-F5344CB8AC3E}">
        <p14:creationId xmlns:p14="http://schemas.microsoft.com/office/powerpoint/2010/main" val="12255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Grp="1" noChangeAspect="1" noChangeArrowheads="1"/>
          </p:cNvPicPr>
          <p:nvPr>
            <p:ph idx="1"/>
          </p:nvPr>
        </p:nvPicPr>
        <p:blipFill>
          <a:blip r:embed="rId2"/>
          <a:srcRect/>
          <a:stretch>
            <a:fillRect/>
          </a:stretch>
        </p:blipFill>
        <p:spPr bwMode="auto">
          <a:xfrm>
            <a:off x="482496" y="1571129"/>
            <a:ext cx="7926864" cy="2995797"/>
          </a:xfrm>
          <a:prstGeom prst="rect">
            <a:avLst/>
          </a:prstGeom>
          <a:noFill/>
          <a:ln w="9525">
            <a:noFill/>
            <a:miter lim="800000"/>
            <a:headEnd/>
            <a:tailEnd/>
          </a:ln>
          <a:effectLst/>
        </p:spPr>
      </p:pic>
      <p:sp>
        <p:nvSpPr>
          <p:cNvPr id="5" name="Title 1"/>
          <p:cNvSpPr txBox="1">
            <a:spLocks/>
          </p:cNvSpPr>
          <p:nvPr/>
        </p:nvSpPr>
        <p:spPr>
          <a:xfrm>
            <a:off x="502454" y="4985919"/>
            <a:ext cx="8543925" cy="300953"/>
          </a:xfrm>
          <a:prstGeom prst="rect">
            <a:avLst/>
          </a:prstGeom>
        </p:spPr>
        <p:txBody>
          <a:bodyPr vert="horz" lIns="74314" tIns="37157" rIns="74314" bIns="37157" rtlCol="0" anchor="ctr">
            <a:normAutofit/>
          </a:bodyPr>
          <a:lstStyle/>
          <a:p>
            <a:pPr defTabSz="742910">
              <a:lnSpc>
                <a:spcPct val="90000"/>
              </a:lnSpc>
              <a:spcBef>
                <a:spcPct val="0"/>
              </a:spcBef>
              <a:defRPr/>
            </a:pPr>
            <a:r>
              <a:rPr lang="el-GR" sz="1463" b="1" dirty="0">
                <a:latin typeface="Arial Narrow" pitchFamily="34" charset="0"/>
                <a:ea typeface="+mj-ea"/>
                <a:cs typeface="+mj-cs"/>
              </a:rPr>
              <a:t>Πλευρικά διόδια Κουβαρά</a:t>
            </a:r>
            <a:endParaRPr lang="el-GR" sz="1463" b="1" dirty="0">
              <a:latin typeface="Arial Narrow" pitchFamily="34"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613" y="5054638"/>
            <a:ext cx="8543925" cy="516057"/>
          </a:xfrm>
        </p:spPr>
        <p:txBody>
          <a:bodyPr>
            <a:normAutofit/>
          </a:bodyPr>
          <a:lstStyle/>
          <a:p>
            <a:r>
              <a:rPr lang="el-GR" sz="1463" b="1" dirty="0">
                <a:latin typeface="Arial Narrow" pitchFamily="34" charset="0"/>
              </a:rPr>
              <a:t>Πλευρικά διόδια Κουβαρά</a:t>
            </a:r>
            <a:endParaRPr lang="el-GR" sz="1463" b="1" dirty="0">
              <a:latin typeface="Arial Narrow" pitchFamily="34" charset="0"/>
            </a:endParaRPr>
          </a:p>
        </p:txBody>
      </p:sp>
      <p:pic>
        <p:nvPicPr>
          <p:cNvPr id="27650" name="Picture 2"/>
          <p:cNvPicPr>
            <a:picLocks noGrp="1" noChangeAspect="1" noChangeArrowheads="1"/>
          </p:cNvPicPr>
          <p:nvPr>
            <p:ph idx="1"/>
          </p:nvPr>
        </p:nvPicPr>
        <p:blipFill>
          <a:blip r:embed="rId2"/>
          <a:srcRect/>
          <a:stretch>
            <a:fillRect/>
          </a:stretch>
        </p:blipFill>
        <p:spPr bwMode="auto">
          <a:xfrm>
            <a:off x="1817843" y="1280836"/>
            <a:ext cx="5907433" cy="3536383"/>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Σύνδεσμοι</a:t>
            </a:r>
            <a:endParaRPr lang="en-US" dirty="0"/>
          </a:p>
        </p:txBody>
      </p:sp>
      <p:sp>
        <p:nvSpPr>
          <p:cNvPr id="3" name="Θέση περιεχομένου 2"/>
          <p:cNvSpPr>
            <a:spLocks noGrp="1"/>
          </p:cNvSpPr>
          <p:nvPr>
            <p:ph idx="1"/>
          </p:nvPr>
        </p:nvSpPr>
        <p:spPr>
          <a:xfrm>
            <a:off x="1090565" y="2434130"/>
            <a:ext cx="8140204" cy="2750522"/>
          </a:xfrm>
        </p:spPr>
        <p:txBody>
          <a:bodyPr>
            <a:normAutofit fontScale="77500" lnSpcReduction="20000"/>
          </a:bodyPr>
          <a:lstStyle/>
          <a:p>
            <a:r>
              <a:rPr lang="en-US" dirty="0">
                <a:hlinkClick r:id="rId2"/>
              </a:rPr>
              <a:t>http://www.evipar.org</a:t>
            </a:r>
            <a:r>
              <a:rPr lang="en-US" dirty="0" smtClean="0">
                <a:hlinkClick r:id="rId2"/>
              </a:rPr>
              <a:t>/</a:t>
            </a:r>
            <a:endParaRPr lang="en-US" dirty="0" smtClean="0"/>
          </a:p>
          <a:p>
            <a:r>
              <a:rPr lang="en-US" dirty="0">
                <a:hlinkClick r:id="rId3"/>
              </a:rPr>
              <a:t>http://www.ecoba.com</a:t>
            </a:r>
            <a:r>
              <a:rPr lang="en-US" dirty="0" smtClean="0">
                <a:hlinkClick r:id="rId3"/>
              </a:rPr>
              <a:t>/</a:t>
            </a:r>
            <a:endParaRPr lang="en-US" dirty="0" smtClean="0"/>
          </a:p>
          <a:p>
            <a:r>
              <a:rPr lang="en-US" dirty="0" smtClean="0"/>
              <a:t>ACI Hellas Chapter ( </a:t>
            </a:r>
            <a:r>
              <a:rPr lang="el-GR" dirty="0" smtClean="0"/>
              <a:t>Εργαστήριο Οπλισμένου Σκυροδέματος ΑΠΘ, 540 06 )</a:t>
            </a:r>
          </a:p>
          <a:p>
            <a:r>
              <a:rPr lang="en-US" dirty="0">
                <a:hlinkClick r:id="rId4"/>
              </a:rPr>
              <a:t>http://www.epes.org.gr</a:t>
            </a:r>
            <a:r>
              <a:rPr lang="en-US" dirty="0" smtClean="0">
                <a:hlinkClick r:id="rId4"/>
              </a:rPr>
              <a:t>/</a:t>
            </a:r>
            <a:endParaRPr lang="el-GR" dirty="0" smtClean="0"/>
          </a:p>
          <a:p>
            <a:r>
              <a:rPr lang="en-US" dirty="0">
                <a:hlinkClick r:id="rId5"/>
              </a:rPr>
              <a:t>http://</a:t>
            </a:r>
            <a:r>
              <a:rPr lang="en-US" dirty="0" smtClean="0">
                <a:hlinkClick r:id="rId5"/>
              </a:rPr>
              <a:t>portal.tee.gr/portal/page/portal/INTER_RELATIONS/est</a:t>
            </a:r>
            <a:endParaRPr lang="el-GR" dirty="0" smtClean="0"/>
          </a:p>
          <a:p>
            <a:r>
              <a:rPr lang="en-US" dirty="0">
                <a:hlinkClick r:id="rId6"/>
              </a:rPr>
              <a:t>http://www.ditikiergolaviki.com</a:t>
            </a:r>
            <a:r>
              <a:rPr lang="en-US" dirty="0" smtClean="0">
                <a:hlinkClick r:id="rId6"/>
              </a:rPr>
              <a:t>/</a:t>
            </a:r>
            <a:endParaRPr lang="el-GR" dirty="0" smtClean="0"/>
          </a:p>
          <a:p>
            <a:r>
              <a:rPr lang="en-US" dirty="0">
                <a:hlinkClick r:id="rId7"/>
              </a:rPr>
              <a:t>http://araxovas-construction.com</a:t>
            </a:r>
            <a:r>
              <a:rPr lang="en-US" dirty="0" smtClean="0">
                <a:hlinkClick r:id="rId7"/>
              </a:rPr>
              <a:t>/</a:t>
            </a:r>
            <a:endParaRPr lang="el-GR" dirty="0" smtClean="0"/>
          </a:p>
          <a:p>
            <a:endParaRPr lang="el-GR" dirty="0" smtClean="0"/>
          </a:p>
        </p:txBody>
      </p:sp>
    </p:spTree>
    <p:extLst>
      <p:ext uri="{BB962C8B-B14F-4D97-AF65-F5344CB8AC3E}">
        <p14:creationId xmlns:p14="http://schemas.microsoft.com/office/powerpoint/2010/main" val="43573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flipH="1">
            <a:off x="9346208" y="1199570"/>
            <a:ext cx="37156" cy="1424358"/>
          </a:xfrm>
        </p:spPr>
        <p:txBody>
          <a:bodyPr/>
          <a:lstStyle/>
          <a:p>
            <a:endParaRPr lang="en-US" dirty="0"/>
          </a:p>
        </p:txBody>
      </p:sp>
      <p:pic>
        <p:nvPicPr>
          <p:cNvPr id="4" name="Θέση περιεχομένου 3"/>
          <p:cNvPicPr>
            <a:picLocks noGrp="1" noChangeAspect="1"/>
          </p:cNvPicPr>
          <p:nvPr>
            <p:ph idx="1"/>
          </p:nvPr>
        </p:nvPicPr>
        <p:blipFill>
          <a:blip r:embed="rId2"/>
          <a:stretch>
            <a:fillRect/>
          </a:stretch>
        </p:blipFill>
        <p:spPr>
          <a:xfrm>
            <a:off x="4778825" y="1164719"/>
            <a:ext cx="2516997" cy="916623"/>
          </a:xfrm>
          <a:prstGeom prst="rect">
            <a:avLst/>
          </a:prstGeom>
          <a:blipFill>
            <a:blip r:embed="rId3"/>
            <a:tile tx="0" ty="0" sx="100000" sy="100000" flip="none" algn="tl"/>
          </a:blipFill>
        </p:spPr>
      </p:pic>
      <p:pic>
        <p:nvPicPr>
          <p:cNvPr id="5" name="Εικόνα 4"/>
          <p:cNvPicPr>
            <a:picLocks noChangeAspect="1"/>
          </p:cNvPicPr>
          <p:nvPr/>
        </p:nvPicPr>
        <p:blipFill>
          <a:blip r:embed="rId4"/>
          <a:stretch>
            <a:fillRect/>
          </a:stretch>
        </p:blipFill>
        <p:spPr>
          <a:xfrm>
            <a:off x="4662709" y="4067643"/>
            <a:ext cx="3483168" cy="1184378"/>
          </a:xfrm>
          <a:prstGeom prst="rect">
            <a:avLst/>
          </a:prstGeom>
        </p:spPr>
      </p:pic>
      <p:sp>
        <p:nvSpPr>
          <p:cNvPr id="6" name="Ορθογώνιο 5"/>
          <p:cNvSpPr/>
          <p:nvPr/>
        </p:nvSpPr>
        <p:spPr>
          <a:xfrm>
            <a:off x="946965" y="3835412"/>
            <a:ext cx="3541568" cy="2118465"/>
          </a:xfrm>
          <a:prstGeom prst="rect">
            <a:avLst/>
          </a:prstGeom>
        </p:spPr>
        <p:txBody>
          <a:bodyPr wrap="square">
            <a:spAutoFit/>
          </a:bodyPr>
          <a:lstStyle/>
          <a:p>
            <a:r>
              <a:rPr lang="el-GR" sz="1463" dirty="0">
                <a:solidFill>
                  <a:srgbClr val="333333"/>
                </a:solidFill>
                <a:latin typeface="Tinos"/>
              </a:rPr>
              <a:t>Δ. Αράχωβας και Υιοί Ο.Ε.</a:t>
            </a:r>
          </a:p>
          <a:p>
            <a:r>
              <a:rPr lang="el-GR" sz="1463" dirty="0">
                <a:solidFill>
                  <a:srgbClr val="747474"/>
                </a:solidFill>
                <a:latin typeface="PT Sans"/>
              </a:rPr>
              <a:t>Πλ.Δημοκρατίας 6</a:t>
            </a:r>
            <a:br>
              <a:rPr lang="el-GR" sz="1463" dirty="0">
                <a:solidFill>
                  <a:srgbClr val="747474"/>
                </a:solidFill>
                <a:latin typeface="PT Sans"/>
              </a:rPr>
            </a:br>
            <a:r>
              <a:rPr lang="el-GR" sz="1463" dirty="0">
                <a:solidFill>
                  <a:srgbClr val="747474"/>
                </a:solidFill>
                <a:latin typeface="PT Sans"/>
              </a:rPr>
              <a:t>Αγρίνιο, ΤΚ 30100</a:t>
            </a:r>
          </a:p>
          <a:p>
            <a:r>
              <a:rPr lang="el-GR" sz="1463" dirty="0">
                <a:solidFill>
                  <a:srgbClr val="747474"/>
                </a:solidFill>
                <a:latin typeface="PT Sans"/>
              </a:rPr>
              <a:t>Phone: 26410.21656</a:t>
            </a:r>
          </a:p>
          <a:p>
            <a:r>
              <a:rPr lang="el-GR" sz="1463" dirty="0">
                <a:solidFill>
                  <a:srgbClr val="747474"/>
                </a:solidFill>
                <a:latin typeface="PT Sans"/>
              </a:rPr>
              <a:t>Mobile: 694.429.4389</a:t>
            </a:r>
          </a:p>
          <a:p>
            <a:r>
              <a:rPr lang="el-GR" sz="1463" dirty="0">
                <a:solidFill>
                  <a:srgbClr val="747474"/>
                </a:solidFill>
                <a:latin typeface="PT Sans"/>
              </a:rPr>
              <a:t>Email: </a:t>
            </a:r>
            <a:r>
              <a:rPr lang="el-GR" sz="1463" dirty="0">
                <a:solidFill>
                  <a:srgbClr val="333333"/>
                </a:solidFill>
                <a:latin typeface="PT Sans"/>
                <a:hlinkClick r:id="rId5"/>
              </a:rPr>
              <a:t>info@araxovas-construction.com</a:t>
            </a:r>
            <a:endParaRPr lang="el-GR" sz="1463" dirty="0">
              <a:solidFill>
                <a:srgbClr val="747474"/>
              </a:solidFill>
              <a:latin typeface="PT Sans"/>
            </a:endParaRPr>
          </a:p>
          <a:p>
            <a:r>
              <a:rPr lang="el-GR" sz="1463" dirty="0">
                <a:solidFill>
                  <a:srgbClr val="747474"/>
                </a:solidFill>
                <a:latin typeface="PT Sans"/>
              </a:rPr>
              <a:t>Web: </a:t>
            </a:r>
            <a:r>
              <a:rPr lang="el-GR" sz="1463" dirty="0">
                <a:solidFill>
                  <a:srgbClr val="333333"/>
                </a:solidFill>
                <a:latin typeface="PT Sans"/>
                <a:hlinkClick r:id="rId6"/>
              </a:rPr>
              <a:t>araxovas-construction.com</a:t>
            </a:r>
            <a:endParaRPr lang="el-GR" sz="1463" dirty="0">
              <a:solidFill>
                <a:srgbClr val="747474"/>
              </a:solidFill>
              <a:latin typeface="PT Sans"/>
            </a:endParaRPr>
          </a:p>
          <a:p>
            <a:r>
              <a:rPr lang="el-GR" sz="1463" dirty="0">
                <a:solidFill>
                  <a:srgbClr val="747474"/>
                </a:solidFill>
                <a:latin typeface="PT Sans"/>
              </a:rPr>
              <a:t/>
            </a:r>
            <a:br>
              <a:rPr lang="el-GR" sz="1463" dirty="0">
                <a:solidFill>
                  <a:srgbClr val="747474"/>
                </a:solidFill>
                <a:latin typeface="PT Sans"/>
              </a:rPr>
            </a:br>
            <a:endParaRPr lang="en-US" sz="1463" dirty="0"/>
          </a:p>
        </p:txBody>
      </p:sp>
      <p:sp>
        <p:nvSpPr>
          <p:cNvPr id="7" name="Rectangle 1"/>
          <p:cNvSpPr>
            <a:spLocks noChangeArrowheads="1"/>
          </p:cNvSpPr>
          <p:nvPr/>
        </p:nvSpPr>
        <p:spPr bwMode="auto">
          <a:xfrm>
            <a:off x="830847" y="816337"/>
            <a:ext cx="3094501" cy="247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463" dirty="0">
              <a:latin typeface="PT Sans"/>
            </a:endParaRPr>
          </a:p>
          <a:p>
            <a:r>
              <a:rPr lang="en-US" altLang="en-US" sz="1463" b="1" dirty="0">
                <a:solidFill>
                  <a:srgbClr val="000000"/>
                </a:solidFill>
                <a:latin typeface="PT Sans"/>
              </a:rPr>
              <a:t> </a:t>
            </a:r>
            <a:r>
              <a:rPr lang="el-GR" altLang="en-US" sz="1463" b="1" dirty="0">
                <a:solidFill>
                  <a:srgbClr val="000000"/>
                </a:solidFill>
                <a:latin typeface="PT Sans"/>
              </a:rPr>
              <a:t> </a:t>
            </a:r>
            <a:r>
              <a:rPr lang="el-GR" altLang="en-US" sz="1463" dirty="0">
                <a:solidFill>
                  <a:srgbClr val="000000"/>
                </a:solidFill>
                <a:latin typeface="PT Sans"/>
              </a:rPr>
              <a:t>Δυτική Εργολαβική</a:t>
            </a:r>
            <a:endParaRPr lang="en-US" altLang="en-US" sz="1463" dirty="0">
              <a:solidFill>
                <a:srgbClr val="000000"/>
              </a:solidFill>
              <a:latin typeface="PT Sans"/>
            </a:endParaRPr>
          </a:p>
          <a:p>
            <a:r>
              <a:rPr lang="el-GR" altLang="en-US" sz="1463" dirty="0">
                <a:solidFill>
                  <a:srgbClr val="000000"/>
                </a:solidFill>
                <a:latin typeface="PT Sans"/>
              </a:rPr>
              <a:t>  </a:t>
            </a:r>
            <a:r>
              <a:rPr lang="en-US" altLang="en-US" sz="1463" dirty="0">
                <a:solidFill>
                  <a:srgbClr val="000000"/>
                </a:solidFill>
                <a:latin typeface="PT Sans"/>
              </a:rPr>
              <a:t>Πλ</a:t>
            </a:r>
            <a:r>
              <a:rPr lang="el-GR" altLang="en-US" sz="1463" dirty="0">
                <a:solidFill>
                  <a:srgbClr val="000000"/>
                </a:solidFill>
                <a:latin typeface="PT Sans"/>
              </a:rPr>
              <a:t>.</a:t>
            </a:r>
            <a:r>
              <a:rPr lang="en-US" altLang="en-US" sz="1463" dirty="0">
                <a:solidFill>
                  <a:srgbClr val="000000"/>
                </a:solidFill>
                <a:latin typeface="PT Sans"/>
              </a:rPr>
              <a:t>Δημοκρατίας 7 </a:t>
            </a:r>
            <a:endParaRPr lang="el-GR" altLang="en-US" sz="1463" dirty="0">
              <a:solidFill>
                <a:srgbClr val="000000"/>
              </a:solidFill>
              <a:latin typeface="PT Sans"/>
            </a:endParaRPr>
          </a:p>
          <a:p>
            <a:r>
              <a:rPr lang="el-GR" altLang="en-US" sz="1463" dirty="0">
                <a:solidFill>
                  <a:srgbClr val="000000"/>
                </a:solidFill>
                <a:latin typeface="PT Sans"/>
              </a:rPr>
              <a:t> </a:t>
            </a:r>
            <a:r>
              <a:rPr lang="el-GR" altLang="en-US" sz="1463" dirty="0">
                <a:solidFill>
                  <a:srgbClr val="000000"/>
                </a:solidFill>
                <a:latin typeface="PT Sans"/>
              </a:rPr>
              <a:t> </a:t>
            </a:r>
            <a:r>
              <a:rPr lang="en-US" altLang="en-US" sz="1463" dirty="0">
                <a:solidFill>
                  <a:srgbClr val="000000"/>
                </a:solidFill>
                <a:latin typeface="PT Sans"/>
              </a:rPr>
              <a:t>Αγρίνιο </a:t>
            </a:r>
            <a:r>
              <a:rPr lang="el-GR" altLang="en-US" sz="1463" dirty="0">
                <a:solidFill>
                  <a:srgbClr val="000000"/>
                </a:solidFill>
                <a:latin typeface="PT Sans"/>
              </a:rPr>
              <a:t>, ΤΚ </a:t>
            </a:r>
            <a:r>
              <a:rPr lang="en-US" altLang="en-US" sz="1463" dirty="0">
                <a:solidFill>
                  <a:srgbClr val="000000"/>
                </a:solidFill>
                <a:latin typeface="PT Sans"/>
              </a:rPr>
              <a:t>30100,   </a:t>
            </a:r>
            <a:endParaRPr lang="el-GR" altLang="en-US" sz="1463" dirty="0">
              <a:solidFill>
                <a:srgbClr val="000000"/>
              </a:solidFill>
              <a:latin typeface="PT Sans"/>
            </a:endParaRPr>
          </a:p>
          <a:p>
            <a:r>
              <a:rPr lang="en-US" altLang="en-US" sz="1463" dirty="0">
                <a:solidFill>
                  <a:srgbClr val="000000"/>
                </a:solidFill>
                <a:latin typeface="PT Sans"/>
              </a:rPr>
              <a:t> Phone: 26410.53477 </a:t>
            </a:r>
          </a:p>
          <a:p>
            <a:r>
              <a:rPr lang="en-US" altLang="en-US" sz="1463" dirty="0">
                <a:solidFill>
                  <a:srgbClr val="000000"/>
                </a:solidFill>
                <a:latin typeface="PT Sans"/>
              </a:rPr>
              <a:t> Mobile: 698.697.3826     </a:t>
            </a:r>
            <a:endParaRPr lang="el-GR" altLang="en-US" sz="1463" dirty="0">
              <a:solidFill>
                <a:srgbClr val="000000"/>
              </a:solidFill>
              <a:latin typeface="PT Sans"/>
            </a:endParaRPr>
          </a:p>
          <a:p>
            <a:r>
              <a:rPr lang="en-US" altLang="en-US" sz="1463" dirty="0">
                <a:solidFill>
                  <a:srgbClr val="000000"/>
                </a:solidFill>
                <a:latin typeface="PT Sans"/>
              </a:rPr>
              <a:t> Email: </a:t>
            </a:r>
            <a:r>
              <a:rPr lang="en-US" altLang="en-US" sz="1463" dirty="0">
                <a:solidFill>
                  <a:srgbClr val="000000"/>
                </a:solidFill>
                <a:latin typeface="PT Sans"/>
                <a:hlinkClick r:id="rId7"/>
              </a:rPr>
              <a:t>info@ditikiergolaviki.com</a:t>
            </a:r>
            <a:endParaRPr lang="en-US" altLang="en-US" sz="1463" dirty="0">
              <a:solidFill>
                <a:srgbClr val="000000"/>
              </a:solidFill>
              <a:latin typeface="PT Sans"/>
            </a:endParaRPr>
          </a:p>
          <a:p>
            <a:pPr lvl="0"/>
            <a:r>
              <a:rPr lang="en-US" altLang="en-US" sz="1463" dirty="0">
                <a:solidFill>
                  <a:srgbClr val="000000"/>
                </a:solidFill>
                <a:latin typeface="PT Sans"/>
              </a:rPr>
              <a:t> </a:t>
            </a:r>
            <a:r>
              <a:rPr lang="en-US" altLang="en-US" sz="1463" dirty="0">
                <a:solidFill>
                  <a:srgbClr val="000000"/>
                </a:solidFill>
                <a:latin typeface="PT Sans"/>
              </a:rPr>
              <a:t>Web: </a:t>
            </a:r>
            <a:r>
              <a:rPr lang="en-US" altLang="en-US" sz="1463" dirty="0">
                <a:solidFill>
                  <a:srgbClr val="000000"/>
                </a:solidFill>
                <a:latin typeface="PT Sans"/>
                <a:hlinkClick r:id="rId8"/>
              </a:rPr>
              <a:t>http://www.ditikiergolaviki.com</a:t>
            </a:r>
            <a:r>
              <a:rPr lang="en-US" altLang="en-US" sz="1463" dirty="0">
                <a:solidFill>
                  <a:srgbClr val="000000"/>
                </a:solidFill>
                <a:latin typeface="PT Sans"/>
                <a:hlinkClick r:id="rId8"/>
              </a:rPr>
              <a:t>/</a:t>
            </a:r>
            <a:endParaRPr lang="en-US" altLang="en-US" sz="1463" dirty="0">
              <a:solidFill>
                <a:srgbClr val="000000"/>
              </a:solidFill>
              <a:latin typeface="PT Sans"/>
            </a:endParaRPr>
          </a:p>
          <a:p>
            <a:pPr lvl="0"/>
            <a:endParaRPr lang="en-US" altLang="en-US" sz="1463" dirty="0">
              <a:solidFill>
                <a:srgbClr val="000000"/>
              </a:solidFill>
              <a:latin typeface="PT Sans"/>
            </a:endParaRPr>
          </a:p>
          <a:p>
            <a:pPr lvl="0"/>
            <a:endParaRPr lang="en-US" altLang="en-US" sz="1463" dirty="0">
              <a:solidFill>
                <a:srgbClr val="000000"/>
              </a:solidFill>
              <a:latin typeface="PT Sans"/>
            </a:endParaRPr>
          </a:p>
          <a:p>
            <a:pPr lvl="0"/>
            <a:endParaRPr lang="en-US" altLang="en-US" sz="1463" dirty="0">
              <a:solidFill>
                <a:srgbClr val="000000"/>
              </a:solidFill>
              <a:latin typeface="PT Sans"/>
            </a:endParaRPr>
          </a:p>
        </p:txBody>
      </p:sp>
    </p:spTree>
    <p:extLst>
      <p:ext uri="{BB962C8B-B14F-4D97-AF65-F5344CB8AC3E}">
        <p14:creationId xmlns:p14="http://schemas.microsoft.com/office/powerpoint/2010/main" val="293336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2832" y="947569"/>
            <a:ext cx="3597103" cy="2137371"/>
          </a:xfrm>
          <a:prstGeom prst="rect">
            <a:avLst/>
          </a:prstGeom>
        </p:spPr>
      </p:pic>
      <p:sp>
        <p:nvSpPr>
          <p:cNvPr id="3" name="Θέση περιεχομένου 2"/>
          <p:cNvSpPr>
            <a:spLocks noGrp="1"/>
          </p:cNvSpPr>
          <p:nvPr>
            <p:ph idx="1"/>
          </p:nvPr>
        </p:nvSpPr>
        <p:spPr>
          <a:xfrm>
            <a:off x="681038" y="1263696"/>
            <a:ext cx="4857179" cy="4371527"/>
          </a:xfr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noAutofit/>
          </a:bodyPr>
          <a:lstStyle/>
          <a:p>
            <a:pPr marL="0" indent="0">
              <a:buNone/>
            </a:pPr>
            <a:r>
              <a:rPr lang="el-GR" sz="1625" b="1" dirty="0">
                <a:latin typeface="Arial Narrow" pitchFamily="34" charset="0"/>
              </a:rPr>
              <a:t>Καθώς η  χρήση και η παραγωγή ασφάλτου αποτελούν διαδικασίες ιδιαίτερα επιβλαβείς για το περιβάλλον τα δύσκαμπτα οδοστρώματα με βάση το τσιμέντο </a:t>
            </a:r>
            <a:r>
              <a:rPr lang="en-US" sz="1625" b="1" dirty="0">
                <a:latin typeface="Arial Narrow" pitchFamily="34" charset="0"/>
              </a:rPr>
              <a:t>Portland</a:t>
            </a:r>
            <a:r>
              <a:rPr lang="el-GR" sz="1625" b="1" dirty="0">
                <a:latin typeface="Arial Narrow" pitchFamily="34" charset="0"/>
              </a:rPr>
              <a:t> αποδεικνύονται μια περιβαλλοντολογικά καθαρότερη λύση. Στο ίδιο συμπέρασμα καταλήγει και η  πλειοψηφία των τεχνικοοικονομικών μελετών αναφέροντας τα δύσκαμπτα οδοστρώματα ως τον τύπο εκείνο με τις μικρότερες περιβαλλοντικές εκπομπές εν συγκρίσει πάντα με αυτές, κατά την παραγωγή ασφάλτου.</a:t>
            </a:r>
            <a:endParaRPr lang="en-US" sz="1625" b="1" dirty="0">
              <a:latin typeface="Arial Narrow" pitchFamily="34" charset="0"/>
            </a:endParaRPr>
          </a:p>
          <a:p>
            <a:pPr marL="0" indent="0">
              <a:buNone/>
            </a:pPr>
            <a:r>
              <a:rPr lang="el-GR" sz="1625" b="1" dirty="0">
                <a:latin typeface="Arial Narrow" pitchFamily="34" charset="0"/>
              </a:rPr>
              <a:t>Ωστόσο είναι κοινός στόχος, η περαιτέρω μείωση του κατασκευαστικού κόστους με τη μείωση κατανάλωσης ενέργειας κατά τη διάρκεια της κατασκευής,  χρησιμοποιώντας ανακυκλωμένα υλικά. Υπό συζήτηση είναι και η χρήση χαλύβδινων ινών αντί του συμβατικού δομικού πλέγματος μειώνοντας έτσι της εργατικές δαπάνες που σχετίζονται με το κόστος τοποθέτησης του οπλισμού αλλά και τον χρόνο κατασκευής τέτοιων οδοστρωμάτων.</a:t>
            </a:r>
            <a:endParaRPr lang="en-US" sz="1625" b="1" dirty="0">
              <a:latin typeface="Arial Narrow" pitchFamily="34" charset="0"/>
            </a:endParaRPr>
          </a:p>
          <a:p>
            <a:endParaRPr lang="en-US" sz="1625" dirty="0"/>
          </a:p>
        </p:txBody>
      </p:sp>
      <p:pic>
        <p:nvPicPr>
          <p:cNvPr id="6" name="Εικόνα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2832" y="3487522"/>
            <a:ext cx="3595044" cy="2371458"/>
          </a:xfrm>
          <a:prstGeom prst="rect">
            <a:avLst/>
          </a:prstGeom>
        </p:spPr>
      </p:pic>
      <p:graphicFrame>
        <p:nvGraphicFramePr>
          <p:cNvPr id="7" name="Πίνακας 6"/>
          <p:cNvGraphicFramePr>
            <a:graphicFrameLocks noGrp="1"/>
          </p:cNvGraphicFramePr>
          <p:nvPr>
            <p:extLst>
              <p:ext uri="{D42A27DB-BD31-4B8C-83A1-F6EECF244321}">
                <p14:modId xmlns:p14="http://schemas.microsoft.com/office/powerpoint/2010/main" val="2516952576"/>
              </p:ext>
            </p:extLst>
          </p:nvPr>
        </p:nvGraphicFramePr>
        <p:xfrm>
          <a:off x="5752832" y="3127614"/>
          <a:ext cx="3126434" cy="301386"/>
        </p:xfrm>
        <a:graphic>
          <a:graphicData uri="http://schemas.openxmlformats.org/drawingml/2006/table">
            <a:tbl>
              <a:tblPr firstRow="1" bandRow="1">
                <a:tableStyleId>{073A0DAA-6AF3-43AB-8588-CEC1D06C72B9}</a:tableStyleId>
              </a:tblPr>
              <a:tblGrid>
                <a:gridCol w="3126434"/>
              </a:tblGrid>
              <a:tr h="301386">
                <a:tc>
                  <a:txBody>
                    <a:bodyPr/>
                    <a:lstStyle/>
                    <a:p>
                      <a:r>
                        <a:rPr lang="el-GR" sz="1000" dirty="0" smtClean="0">
                          <a:solidFill>
                            <a:schemeClr val="tx1"/>
                          </a:solidFill>
                        </a:rPr>
                        <a:t>Αεροδρόμιο Βοστώνης</a:t>
                      </a:r>
                      <a:endParaRPr lang="en-US" sz="1000" dirty="0">
                        <a:solidFill>
                          <a:schemeClr val="tx1"/>
                        </a:solidFill>
                      </a:endParaRPr>
                    </a:p>
                  </a:txBody>
                  <a:tcPr marL="74314" marR="74314" marT="37157" marB="37157">
                    <a:solidFill>
                      <a:schemeClr val="accent2">
                        <a:lumMod val="20000"/>
                        <a:lumOff val="80000"/>
                      </a:schemeClr>
                    </a:solidFill>
                  </a:tcPr>
                </a:tc>
              </a:tr>
            </a:tbl>
          </a:graphicData>
        </a:graphic>
      </p:graphicFrame>
      <p:graphicFrame>
        <p:nvGraphicFramePr>
          <p:cNvPr id="8" name="Πίνακας 7"/>
          <p:cNvGraphicFramePr>
            <a:graphicFrameLocks noGrp="1"/>
          </p:cNvGraphicFramePr>
          <p:nvPr>
            <p:extLst>
              <p:ext uri="{D42A27DB-BD31-4B8C-83A1-F6EECF244321}">
                <p14:modId xmlns:p14="http://schemas.microsoft.com/office/powerpoint/2010/main" val="4078590143"/>
              </p:ext>
            </p:extLst>
          </p:nvPr>
        </p:nvGraphicFramePr>
        <p:xfrm>
          <a:off x="5752830" y="5899731"/>
          <a:ext cx="2063428" cy="301386"/>
        </p:xfrm>
        <a:graphic>
          <a:graphicData uri="http://schemas.openxmlformats.org/drawingml/2006/table">
            <a:tbl>
              <a:tblPr firstRow="1" bandRow="1">
                <a:tableStyleId>{073A0DAA-6AF3-43AB-8588-CEC1D06C72B9}</a:tableStyleId>
              </a:tblPr>
              <a:tblGrid>
                <a:gridCol w="2063428"/>
              </a:tblGrid>
              <a:tr h="301386">
                <a:tc>
                  <a:txBody>
                    <a:bodyPr/>
                    <a:lstStyle/>
                    <a:p>
                      <a:r>
                        <a:rPr lang="en-US" sz="1000" dirty="0" smtClean="0">
                          <a:solidFill>
                            <a:schemeClr val="tx1"/>
                          </a:solidFill>
                        </a:rPr>
                        <a:t>Ontario , Canada</a:t>
                      </a:r>
                      <a:endParaRPr lang="en-US" sz="1000" dirty="0">
                        <a:solidFill>
                          <a:schemeClr val="tx1"/>
                        </a:solidFill>
                      </a:endParaRPr>
                    </a:p>
                  </a:txBody>
                  <a:tcPr marL="74314" marR="74314" marT="37157" marB="37157">
                    <a:solidFill>
                      <a:schemeClr val="accent2">
                        <a:lumMod val="20000"/>
                        <a:lumOff val="80000"/>
                      </a:schemeClr>
                    </a:solidFill>
                  </a:tcPr>
                </a:tc>
              </a:tr>
            </a:tbl>
          </a:graphicData>
        </a:graphic>
      </p:graphicFrame>
    </p:spTree>
    <p:extLst>
      <p:ext uri="{BB962C8B-B14F-4D97-AF65-F5344CB8AC3E}">
        <p14:creationId xmlns:p14="http://schemas.microsoft.com/office/powerpoint/2010/main" val="36391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680913" y="1029609"/>
            <a:ext cx="3979353" cy="3719589"/>
          </a:xfrm>
        </p:spPr>
        <p:txBody>
          <a:bodyPr/>
          <a:lstStyle/>
          <a:p>
            <a:pPr marL="0" indent="0">
              <a:buNone/>
            </a:pPr>
            <a:r>
              <a:rPr lang="el-GR" dirty="0"/>
              <a:t> </a:t>
            </a:r>
            <a:endParaRPr lang="en-US" dirty="0"/>
          </a:p>
          <a:p>
            <a:pPr marL="0" indent="0">
              <a:buNone/>
            </a:pPr>
            <a:r>
              <a:rPr lang="el-GR" sz="1625" b="1" dirty="0">
                <a:latin typeface="Arial Narrow" pitchFamily="34" charset="0"/>
              </a:rPr>
              <a:t>Συμπερασματικά, η κατασκευαστική επιλογή των δύσκαμπτων οδοστρωμάτων υπερέχει σε αρκετά σημεία έναντι των ασφαλτικών οδοστρωμάτων. Ωστόσο , στη χώρα μας η συζήτηση αλλά και η εφαρμογή δεν είναι τόσο διαδεδομένη . Επιτακτική είναι η ανάληψη πρωτοβουλιών εκ μέρους τόσο της τσιμεντοβιομηχανίας της χώρας μας όσο και του κατασκευαστικού κλάδου  για προώθηση των οδοστρωμάτων από σκυρόδεμα σα μια σύγχρονη  κατασκευαστική λύση.</a:t>
            </a:r>
            <a:endParaRPr lang="en-US" sz="1625" b="1" dirty="0">
              <a:latin typeface="Arial Narrow" pitchFamily="34" charset="0"/>
            </a:endParaRPr>
          </a:p>
          <a:p>
            <a:pPr marL="0" indent="0">
              <a:buNone/>
            </a:pPr>
            <a:r>
              <a:rPr lang="el-GR" sz="1625" dirty="0"/>
              <a:t> </a:t>
            </a:r>
            <a:endParaRPr lang="en-US" sz="1625" dirty="0"/>
          </a:p>
          <a:p>
            <a:endParaRPr lang="en-US" dirty="0"/>
          </a:p>
        </p:txBody>
      </p:sp>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4131" y="1088131"/>
            <a:ext cx="3101652" cy="1931217"/>
          </a:xfrm>
          <a:prstGeom prst="rect">
            <a:avLst/>
          </a:prstGeom>
        </p:spPr>
      </p:pic>
      <p:graphicFrame>
        <p:nvGraphicFramePr>
          <p:cNvPr id="5" name="Πίνακας 4"/>
          <p:cNvGraphicFramePr>
            <a:graphicFrameLocks noGrp="1"/>
          </p:cNvGraphicFramePr>
          <p:nvPr>
            <p:extLst>
              <p:ext uri="{D42A27DB-BD31-4B8C-83A1-F6EECF244321}">
                <p14:modId xmlns:p14="http://schemas.microsoft.com/office/powerpoint/2010/main" val="2827201756"/>
              </p:ext>
            </p:extLst>
          </p:nvPr>
        </p:nvGraphicFramePr>
        <p:xfrm>
          <a:off x="5299928" y="3031052"/>
          <a:ext cx="2516435" cy="301386"/>
        </p:xfrm>
        <a:graphic>
          <a:graphicData uri="http://schemas.openxmlformats.org/drawingml/2006/table">
            <a:tbl>
              <a:tblPr firstRow="1" bandRow="1">
                <a:tableStyleId>{073A0DAA-6AF3-43AB-8588-CEC1D06C72B9}</a:tableStyleId>
              </a:tblPr>
              <a:tblGrid>
                <a:gridCol w="2516435"/>
              </a:tblGrid>
              <a:tr h="301386">
                <a:tc>
                  <a:txBody>
                    <a:bodyPr/>
                    <a:lstStyle/>
                    <a:p>
                      <a:r>
                        <a:rPr lang="el-GR" sz="900" dirty="0" smtClean="0">
                          <a:solidFill>
                            <a:schemeClr val="tx1"/>
                          </a:solidFill>
                        </a:rPr>
                        <a:t>Ολυμπία</a:t>
                      </a:r>
                      <a:r>
                        <a:rPr lang="el-GR" sz="900" baseline="0" dirty="0" smtClean="0">
                          <a:solidFill>
                            <a:schemeClr val="tx1"/>
                          </a:solidFill>
                        </a:rPr>
                        <a:t> Οδός, Κόρινθος</a:t>
                      </a:r>
                      <a:endParaRPr lang="en-US" sz="900" dirty="0">
                        <a:solidFill>
                          <a:schemeClr val="tx1"/>
                        </a:solidFill>
                      </a:endParaRPr>
                    </a:p>
                  </a:txBody>
                  <a:tcPr marL="74314" marR="74314" marT="37157" marB="37157">
                    <a:solidFill>
                      <a:schemeClr val="accent2">
                        <a:lumMod val="20000"/>
                        <a:lumOff val="80000"/>
                      </a:schemeClr>
                    </a:solidFill>
                  </a:tcPr>
                </a:tc>
              </a:tr>
            </a:tbl>
          </a:graphicData>
        </a:graphic>
      </p:graphicFrame>
      <p:pic>
        <p:nvPicPr>
          <p:cNvPr id="6" name="Εικόνα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4131" y="3429000"/>
            <a:ext cx="3101652" cy="1697130"/>
          </a:xfrm>
          <a:prstGeom prst="rect">
            <a:avLst/>
          </a:prstGeom>
        </p:spPr>
      </p:pic>
      <p:graphicFrame>
        <p:nvGraphicFramePr>
          <p:cNvPr id="7" name="Πίνακας 6"/>
          <p:cNvGraphicFramePr>
            <a:graphicFrameLocks noGrp="1"/>
          </p:cNvGraphicFramePr>
          <p:nvPr>
            <p:extLst>
              <p:ext uri="{D42A27DB-BD31-4B8C-83A1-F6EECF244321}">
                <p14:modId xmlns:p14="http://schemas.microsoft.com/office/powerpoint/2010/main" val="71489605"/>
              </p:ext>
            </p:extLst>
          </p:nvPr>
        </p:nvGraphicFramePr>
        <p:xfrm>
          <a:off x="5304133" y="5198094"/>
          <a:ext cx="1721912" cy="301386"/>
        </p:xfrm>
        <a:graphic>
          <a:graphicData uri="http://schemas.openxmlformats.org/drawingml/2006/table">
            <a:tbl>
              <a:tblPr firstRow="1" bandRow="1">
                <a:tableStyleId>{073A0DAA-6AF3-43AB-8588-CEC1D06C72B9}</a:tableStyleId>
              </a:tblPr>
              <a:tblGrid>
                <a:gridCol w="1721912"/>
              </a:tblGrid>
              <a:tr h="301386">
                <a:tc>
                  <a:txBody>
                    <a:bodyPr/>
                    <a:lstStyle/>
                    <a:p>
                      <a:r>
                        <a:rPr lang="el-GR" sz="1000" dirty="0" smtClean="0">
                          <a:solidFill>
                            <a:schemeClr val="tx1"/>
                          </a:solidFill>
                        </a:rPr>
                        <a:t>Αττική</a:t>
                      </a:r>
                      <a:r>
                        <a:rPr lang="el-GR" sz="1000" baseline="0" dirty="0" smtClean="0">
                          <a:solidFill>
                            <a:schemeClr val="tx1"/>
                          </a:solidFill>
                        </a:rPr>
                        <a:t> Οδός</a:t>
                      </a:r>
                      <a:endParaRPr lang="en-US" sz="1000" dirty="0">
                        <a:solidFill>
                          <a:schemeClr val="tx1"/>
                        </a:solidFill>
                      </a:endParaRPr>
                    </a:p>
                  </a:txBody>
                  <a:tcPr marL="74314" marR="74314" marT="37157" marB="37157">
                    <a:solidFill>
                      <a:schemeClr val="accent2">
                        <a:lumMod val="20000"/>
                        <a:lumOff val="80000"/>
                      </a:schemeClr>
                    </a:solidFill>
                  </a:tcPr>
                </a:tc>
              </a:tr>
            </a:tbl>
          </a:graphicData>
        </a:graphic>
      </p:graphicFrame>
    </p:spTree>
    <p:extLst>
      <p:ext uri="{BB962C8B-B14F-4D97-AF65-F5344CB8AC3E}">
        <p14:creationId xmlns:p14="http://schemas.microsoft.com/office/powerpoint/2010/main" val="778348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smtClean="0">
                <a:latin typeface="Arial Narrow" pitchFamily="34" charset="0"/>
              </a:rPr>
              <a:t>Οδοστρ</a:t>
            </a:r>
            <a:r>
              <a:rPr lang="el-GR" dirty="0">
                <a:latin typeface="Arial Narrow" pitchFamily="34" charset="0"/>
              </a:rPr>
              <a:t>ώ</a:t>
            </a:r>
            <a:r>
              <a:rPr lang="el-GR" dirty="0" smtClean="0">
                <a:latin typeface="Arial Narrow" pitchFamily="34" charset="0"/>
              </a:rPr>
              <a:t>ματα από σκυρόδεμα</a:t>
            </a:r>
            <a:endParaRPr lang="el-GR" dirty="0">
              <a:latin typeface="Arial Narrow" pitchFamily="34" charset="0"/>
            </a:endParaRPr>
          </a:p>
        </p:txBody>
      </p:sp>
      <p:sp>
        <p:nvSpPr>
          <p:cNvPr id="3" name="Σύμβολο κράτησης θέσης περιεχομένου 2"/>
          <p:cNvSpPr>
            <a:spLocks noGrp="1"/>
          </p:cNvSpPr>
          <p:nvPr>
            <p:ph idx="1"/>
          </p:nvPr>
        </p:nvSpPr>
        <p:spPr>
          <a:xfrm>
            <a:off x="681039" y="2125918"/>
            <a:ext cx="4213904" cy="3536383"/>
          </a:xfrm>
        </p:spPr>
        <p:txBody>
          <a:bodyPr>
            <a:normAutofit lnSpcReduction="10000"/>
          </a:bodyPr>
          <a:lstStyle/>
          <a:p>
            <a:pPr marL="37157" indent="0">
              <a:buNone/>
            </a:pPr>
            <a:r>
              <a:rPr lang="el-GR" sz="1625" b="1" dirty="0">
                <a:latin typeface="Arial Narrow" pitchFamily="34" charset="0"/>
              </a:rPr>
              <a:t>Τα οδοστρώματα από σκυρόδεμα είναι μια σύγχρονη λύση κατασκευής αυξημένων αντοχών ,</a:t>
            </a:r>
          </a:p>
          <a:p>
            <a:pPr marL="37157" indent="0">
              <a:buNone/>
            </a:pPr>
            <a:r>
              <a:rPr lang="el-GR" sz="1625" b="1" dirty="0">
                <a:latin typeface="Arial Narrow" pitchFamily="34" charset="0"/>
              </a:rPr>
              <a:t>μ</a:t>
            </a:r>
            <a:r>
              <a:rPr lang="el-GR" sz="1625" b="1" dirty="0">
                <a:latin typeface="Arial Narrow" pitchFamily="34" charset="0"/>
              </a:rPr>
              <a:t>ε εφαρμογή σε υποδομες όπως </a:t>
            </a:r>
          </a:p>
          <a:p>
            <a:r>
              <a:rPr lang="el-GR" sz="1625" b="1" dirty="0">
                <a:latin typeface="Arial Narrow" pitchFamily="34" charset="0"/>
              </a:rPr>
              <a:t> Αεροδρόμια </a:t>
            </a:r>
          </a:p>
          <a:p>
            <a:endParaRPr lang="el-GR" sz="1625" b="1" dirty="0">
              <a:latin typeface="Arial Narrow" pitchFamily="34" charset="0"/>
            </a:endParaRPr>
          </a:p>
          <a:p>
            <a:r>
              <a:rPr lang="el-GR" sz="1625" b="1" dirty="0">
                <a:latin typeface="Arial Narrow" pitchFamily="34" charset="0"/>
              </a:rPr>
              <a:t>Σταθμούς διοδίων </a:t>
            </a:r>
          </a:p>
          <a:p>
            <a:endParaRPr lang="el-GR" sz="1625" b="1" dirty="0">
              <a:latin typeface="Arial Narrow" pitchFamily="34" charset="0"/>
            </a:endParaRPr>
          </a:p>
          <a:p>
            <a:r>
              <a:rPr lang="el-GR" sz="1625" b="1" dirty="0">
                <a:latin typeface="Arial Narrow" pitchFamily="34" charset="0"/>
              </a:rPr>
              <a:t>Λιμενικά έργα</a:t>
            </a:r>
          </a:p>
          <a:p>
            <a:endParaRPr lang="el-GR" sz="1625" b="1" dirty="0">
              <a:latin typeface="Arial Narrow" pitchFamily="34" charset="0"/>
            </a:endParaRPr>
          </a:p>
          <a:p>
            <a:r>
              <a:rPr lang="el-GR" sz="1625" b="1" dirty="0">
                <a:latin typeface="Arial Narrow" pitchFamily="34" charset="0"/>
              </a:rPr>
              <a:t>Έργα Οδοποιίας</a:t>
            </a:r>
            <a:endParaRPr lang="el-GR" sz="1625" b="1" dirty="0">
              <a:latin typeface="Arial Narrow" pitchFamily="34" charset="0"/>
            </a:endParaRPr>
          </a:p>
        </p:txBody>
      </p:sp>
      <p:pic>
        <p:nvPicPr>
          <p:cNvPr id="2" name="Εικόνα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6739" y="2125919"/>
            <a:ext cx="3160174" cy="2370130"/>
          </a:xfrm>
          <a:prstGeom prst="rect">
            <a:avLst/>
          </a:prstGeom>
        </p:spPr>
      </p:pic>
    </p:spTree>
    <p:extLst>
      <p:ext uri="{BB962C8B-B14F-4D97-AF65-F5344CB8AC3E}">
        <p14:creationId xmlns:p14="http://schemas.microsoft.com/office/powerpoint/2010/main" val="50280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89570" y="1380741"/>
            <a:ext cx="7926864" cy="3968048"/>
          </a:xfrm>
        </p:spPr>
        <p:txBody>
          <a:bodyPr>
            <a:normAutofit/>
          </a:bodyPr>
          <a:lstStyle/>
          <a:p>
            <a:endParaRPr lang="el-GR" sz="894" dirty="0"/>
          </a:p>
        </p:txBody>
      </p:sp>
      <p:sp>
        <p:nvSpPr>
          <p:cNvPr id="3" name="Σύμβολο κράτησης θέσης κειμένου 2"/>
          <p:cNvSpPr>
            <a:spLocks noGrp="1"/>
          </p:cNvSpPr>
          <p:nvPr>
            <p:ph type="body" idx="1"/>
          </p:nvPr>
        </p:nvSpPr>
        <p:spPr>
          <a:xfrm>
            <a:off x="989571" y="1380739"/>
            <a:ext cx="3495256" cy="3686870"/>
          </a:xfrm>
        </p:spPr>
        <p:txBody>
          <a:bodyPr>
            <a:normAutofit fontScale="47500" lnSpcReduction="20000"/>
          </a:bodyPr>
          <a:lstStyle/>
          <a:p>
            <a:r>
              <a:rPr lang="el-GR" sz="4145" b="1" dirty="0">
                <a:solidFill>
                  <a:schemeClr val="tx1"/>
                </a:solidFill>
                <a:latin typeface="Arial Narrow" pitchFamily="34" charset="0"/>
              </a:rPr>
              <a:t>Αεροδρόμια</a:t>
            </a:r>
            <a:endParaRPr lang="en-US" sz="4145" b="1" dirty="0">
              <a:solidFill>
                <a:schemeClr val="tx1"/>
              </a:solidFill>
              <a:latin typeface="Arial Narrow" pitchFamily="34" charset="0"/>
            </a:endParaRPr>
          </a:p>
          <a:p>
            <a:endParaRPr lang="en-US" sz="2357" dirty="0">
              <a:solidFill>
                <a:schemeClr val="tx1"/>
              </a:solidFill>
              <a:latin typeface="Arial Narrow" pitchFamily="34" charset="0"/>
            </a:endParaRPr>
          </a:p>
          <a:p>
            <a:r>
              <a:rPr lang="en-US" sz="2357" b="1" dirty="0">
                <a:solidFill>
                  <a:schemeClr val="tx1"/>
                </a:solidFill>
                <a:latin typeface="Arial Narrow" pitchFamily="34" charset="0"/>
              </a:rPr>
              <a:t>T</a:t>
            </a:r>
            <a:r>
              <a:rPr lang="el-GR" sz="2357" b="1" dirty="0">
                <a:solidFill>
                  <a:schemeClr val="tx1"/>
                </a:solidFill>
                <a:latin typeface="Arial Narrow" pitchFamily="34" charset="0"/>
              </a:rPr>
              <a:t>α δύσκαμπτα οδοστρώματα έχουν εφαρμογή στα </a:t>
            </a:r>
            <a:r>
              <a:rPr lang="en-US" sz="2357" b="1" dirty="0">
                <a:solidFill>
                  <a:schemeClr val="tx1"/>
                </a:solidFill>
                <a:latin typeface="Arial Narrow" pitchFamily="34" charset="0"/>
              </a:rPr>
              <a:t>:</a:t>
            </a:r>
            <a:endParaRPr lang="el-GR" sz="2357" b="1" dirty="0">
              <a:solidFill>
                <a:schemeClr val="tx1"/>
              </a:solidFill>
              <a:latin typeface="Arial Narrow" pitchFamily="34" charset="0"/>
            </a:endParaRPr>
          </a:p>
          <a:p>
            <a:endParaRPr lang="el-GR" sz="2357" b="1" dirty="0">
              <a:solidFill>
                <a:schemeClr val="tx1"/>
              </a:solidFill>
              <a:latin typeface="Arial Narrow" pitchFamily="34" charset="0"/>
            </a:endParaRPr>
          </a:p>
          <a:p>
            <a:pPr marL="139337" indent="-139337">
              <a:buFont typeface="Arial" panose="020B0604020202020204" pitchFamily="34" charset="0"/>
              <a:buChar char="•"/>
            </a:pPr>
            <a:r>
              <a:rPr lang="el-GR" sz="2357" b="1" dirty="0">
                <a:solidFill>
                  <a:schemeClr val="tx1"/>
                </a:solidFill>
                <a:latin typeface="Arial Narrow" pitchFamily="34" charset="0"/>
              </a:rPr>
              <a:t>δάπεδα στάθμευσης των αεροσκαφών</a:t>
            </a:r>
          </a:p>
          <a:p>
            <a:endParaRPr lang="el-GR" sz="2357" b="1" dirty="0">
              <a:solidFill>
                <a:schemeClr val="tx1"/>
              </a:solidFill>
              <a:latin typeface="Arial Narrow" pitchFamily="34" charset="0"/>
            </a:endParaRPr>
          </a:p>
          <a:p>
            <a:pPr marL="139337" indent="-139337">
              <a:buFont typeface="Arial" panose="020B0604020202020204" pitchFamily="34" charset="0"/>
              <a:buChar char="•"/>
            </a:pPr>
            <a:r>
              <a:rPr lang="el-GR" sz="2357" b="1" dirty="0">
                <a:solidFill>
                  <a:schemeClr val="tx1"/>
                </a:solidFill>
                <a:latin typeface="Arial Narrow" pitchFamily="34" charset="0"/>
              </a:rPr>
              <a:t> δάπεδα αναμονής των αεροσκαφών στα </a:t>
            </a:r>
            <a:r>
              <a:rPr lang="el-GR" sz="2357" b="1" dirty="0">
                <a:solidFill>
                  <a:schemeClr val="tx1"/>
                </a:solidFill>
                <a:latin typeface="Arial Narrow" pitchFamily="34" charset="0"/>
              </a:rPr>
              <a:t>ά</a:t>
            </a:r>
            <a:r>
              <a:rPr lang="el-GR" sz="2357" b="1" dirty="0">
                <a:solidFill>
                  <a:schemeClr val="tx1"/>
                </a:solidFill>
                <a:latin typeface="Arial Narrow" pitchFamily="34" charset="0"/>
              </a:rPr>
              <a:t>κρα των διαδρόμων προσγείωσης και απογείωσης </a:t>
            </a:r>
          </a:p>
          <a:p>
            <a:pPr marL="139337" indent="-139337">
              <a:buFont typeface="Arial" panose="020B0604020202020204" pitchFamily="34" charset="0"/>
              <a:buChar char="•"/>
            </a:pPr>
            <a:endParaRPr lang="el-GR" sz="2357" b="1" dirty="0">
              <a:solidFill>
                <a:schemeClr val="tx1"/>
              </a:solidFill>
              <a:latin typeface="Arial Narrow" pitchFamily="34" charset="0"/>
            </a:endParaRPr>
          </a:p>
          <a:p>
            <a:pPr marL="139337" indent="-139337">
              <a:buFont typeface="Arial" panose="020B0604020202020204" pitchFamily="34" charset="0"/>
              <a:buChar char="•"/>
            </a:pPr>
            <a:r>
              <a:rPr lang="el-GR" sz="2357" b="1" dirty="0">
                <a:solidFill>
                  <a:schemeClr val="tx1"/>
                </a:solidFill>
                <a:latin typeface="Arial Narrow" pitchFamily="34" charset="0"/>
              </a:rPr>
              <a:t>δάπεδα των παράλληλων τροχοδρόμων </a:t>
            </a:r>
          </a:p>
          <a:p>
            <a:endParaRPr lang="el-GR" sz="2357" b="1" dirty="0">
              <a:solidFill>
                <a:schemeClr val="tx1"/>
              </a:solidFill>
              <a:latin typeface="Arial Narrow" pitchFamily="34" charset="0"/>
            </a:endParaRPr>
          </a:p>
          <a:p>
            <a:pPr marL="139337" indent="-139337">
              <a:buFont typeface="Arial" panose="020B0604020202020204" pitchFamily="34" charset="0"/>
              <a:buChar char="•"/>
            </a:pPr>
            <a:r>
              <a:rPr lang="el-GR" sz="2357" b="1" dirty="0">
                <a:solidFill>
                  <a:schemeClr val="tx1"/>
                </a:solidFill>
                <a:latin typeface="Arial Narrow" pitchFamily="34" charset="0"/>
              </a:rPr>
              <a:t>δάπεδα των ακραίων συνδετήριων τροχοδρόμων</a:t>
            </a:r>
          </a:p>
          <a:p>
            <a:endParaRPr lang="el-GR" sz="2357" b="1" dirty="0">
              <a:solidFill>
                <a:schemeClr val="tx1"/>
              </a:solidFill>
              <a:latin typeface="Arial Narrow" pitchFamily="34" charset="0"/>
            </a:endParaRPr>
          </a:p>
          <a:p>
            <a:pPr marL="139337" indent="-139337">
              <a:buFont typeface="Arial" panose="020B0604020202020204" pitchFamily="34" charset="0"/>
              <a:buChar char="•"/>
            </a:pPr>
            <a:r>
              <a:rPr lang="el-GR" sz="2357" b="1" dirty="0">
                <a:solidFill>
                  <a:schemeClr val="tx1"/>
                </a:solidFill>
                <a:latin typeface="Arial Narrow" pitchFamily="34" charset="0"/>
              </a:rPr>
              <a:t>λοιπές υποδομές </a:t>
            </a:r>
          </a:p>
          <a:p>
            <a:pPr marL="139337" indent="-139337">
              <a:buFont typeface="Arial" panose="020B0604020202020204" pitchFamily="34" charset="0"/>
              <a:buChar char="•"/>
            </a:pPr>
            <a:endParaRPr lang="el-GR" sz="975" dirty="0"/>
          </a:p>
          <a:p>
            <a:pPr marL="139337" indent="-139337">
              <a:buFont typeface="Arial" panose="020B0604020202020204" pitchFamily="34" charset="0"/>
              <a:buChar char="•"/>
            </a:pPr>
            <a:endParaRPr lang="el-GR" sz="975" dirty="0"/>
          </a:p>
        </p:txBody>
      </p:sp>
      <p:pic>
        <p:nvPicPr>
          <p:cNvPr id="6" name="Εικόνα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9364" y="1363425"/>
            <a:ext cx="3484714" cy="1772969"/>
          </a:xfrm>
          <a:prstGeom prst="rect">
            <a:avLst/>
          </a:prstGeom>
        </p:spPr>
      </p:pic>
      <p:graphicFrame>
        <p:nvGraphicFramePr>
          <p:cNvPr id="7" name="Πίνακας 6"/>
          <p:cNvGraphicFramePr>
            <a:graphicFrameLocks noGrp="1"/>
          </p:cNvGraphicFramePr>
          <p:nvPr>
            <p:extLst>
              <p:ext uri="{D42A27DB-BD31-4B8C-83A1-F6EECF244321}">
                <p14:modId xmlns:p14="http://schemas.microsoft.com/office/powerpoint/2010/main" val="2449686260"/>
              </p:ext>
            </p:extLst>
          </p:nvPr>
        </p:nvGraphicFramePr>
        <p:xfrm>
          <a:off x="4844281" y="3153708"/>
          <a:ext cx="3243942" cy="301386"/>
        </p:xfrm>
        <a:graphic>
          <a:graphicData uri="http://schemas.openxmlformats.org/drawingml/2006/table">
            <a:tbl>
              <a:tblPr firstRow="1" bandRow="1">
                <a:tableStyleId>{073A0DAA-6AF3-43AB-8588-CEC1D06C72B9}</a:tableStyleId>
              </a:tblPr>
              <a:tblGrid>
                <a:gridCol w="3243942"/>
              </a:tblGrid>
              <a:tr h="301386">
                <a:tc>
                  <a:txBody>
                    <a:bodyPr/>
                    <a:lstStyle/>
                    <a:p>
                      <a:r>
                        <a:rPr lang="el-GR" sz="1000" dirty="0" smtClean="0">
                          <a:solidFill>
                            <a:schemeClr val="tx1"/>
                          </a:solidFill>
                        </a:rPr>
                        <a:t>Αεροδιάδρομος Ακτίου</a:t>
                      </a:r>
                      <a:endParaRPr lang="en-US" sz="1000" dirty="0">
                        <a:solidFill>
                          <a:schemeClr val="tx1"/>
                        </a:solidFill>
                      </a:endParaRPr>
                    </a:p>
                  </a:txBody>
                  <a:tcPr marL="74314" marR="74314" marT="37157" marB="37157">
                    <a:solidFill>
                      <a:schemeClr val="accent2">
                        <a:lumMod val="20000"/>
                        <a:lumOff val="80000"/>
                      </a:schemeClr>
                    </a:solidFill>
                  </a:tcPr>
                </a:tc>
              </a:tr>
            </a:tbl>
          </a:graphicData>
        </a:graphic>
      </p:graphicFrame>
      <p:pic>
        <p:nvPicPr>
          <p:cNvPr id="8" name="Εικόνα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142" y="3487836"/>
            <a:ext cx="2842423" cy="1509510"/>
          </a:xfrm>
          <a:prstGeom prst="rect">
            <a:avLst/>
          </a:prstGeom>
        </p:spPr>
      </p:pic>
      <p:graphicFrame>
        <p:nvGraphicFramePr>
          <p:cNvPr id="9" name="Πίνακας 8"/>
          <p:cNvGraphicFramePr>
            <a:graphicFrameLocks noGrp="1"/>
          </p:cNvGraphicFramePr>
          <p:nvPr>
            <p:extLst>
              <p:ext uri="{D42A27DB-BD31-4B8C-83A1-F6EECF244321}">
                <p14:modId xmlns:p14="http://schemas.microsoft.com/office/powerpoint/2010/main" val="348574437"/>
              </p:ext>
            </p:extLst>
          </p:nvPr>
        </p:nvGraphicFramePr>
        <p:xfrm>
          <a:off x="4953003" y="5067609"/>
          <a:ext cx="2307130" cy="301386"/>
        </p:xfrm>
        <a:graphic>
          <a:graphicData uri="http://schemas.openxmlformats.org/drawingml/2006/table">
            <a:tbl>
              <a:tblPr firstRow="1" bandRow="1">
                <a:tableStyleId>{073A0DAA-6AF3-43AB-8588-CEC1D06C72B9}</a:tableStyleId>
              </a:tblPr>
              <a:tblGrid>
                <a:gridCol w="2307130"/>
              </a:tblGrid>
              <a:tr h="301386">
                <a:tc>
                  <a:txBody>
                    <a:bodyPr/>
                    <a:lstStyle/>
                    <a:p>
                      <a:r>
                        <a:rPr lang="el-GR" sz="1000" dirty="0" smtClean="0">
                          <a:solidFill>
                            <a:schemeClr val="tx1"/>
                          </a:solidFill>
                        </a:rPr>
                        <a:t>Αεροδρόμιο</a:t>
                      </a:r>
                      <a:r>
                        <a:rPr lang="el-GR" sz="1000" baseline="0" dirty="0" smtClean="0">
                          <a:solidFill>
                            <a:schemeClr val="tx1"/>
                          </a:solidFill>
                        </a:rPr>
                        <a:t> Ελευθέριος Βενιζέλος</a:t>
                      </a:r>
                      <a:endParaRPr lang="en-US" sz="1000" dirty="0">
                        <a:solidFill>
                          <a:schemeClr val="tx1"/>
                        </a:solidFill>
                      </a:endParaRPr>
                    </a:p>
                  </a:txBody>
                  <a:tcPr marL="74314" marR="74314" marT="37157" marB="37157">
                    <a:solidFill>
                      <a:schemeClr val="accent2">
                        <a:lumMod val="20000"/>
                        <a:lumOff val="80000"/>
                      </a:schemeClr>
                    </a:solidFill>
                  </a:tcPr>
                </a:tc>
              </a:tr>
            </a:tbl>
          </a:graphicData>
        </a:graphic>
      </p:graphicFrame>
    </p:spTree>
    <p:extLst>
      <p:ext uri="{BB962C8B-B14F-4D97-AF65-F5344CB8AC3E}">
        <p14:creationId xmlns:p14="http://schemas.microsoft.com/office/powerpoint/2010/main" val="353697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2319522" y="847623"/>
            <a:ext cx="4330609" cy="714217"/>
          </a:xfrm>
        </p:spPr>
        <p:txBody>
          <a:bodyPr>
            <a:normAutofit/>
          </a:bodyPr>
          <a:lstStyle/>
          <a:p>
            <a:r>
              <a:rPr lang="el-GR" sz="2276" b="1" dirty="0">
                <a:latin typeface="+mn-lt"/>
              </a:rPr>
              <a:t>            </a:t>
            </a:r>
            <a:r>
              <a:rPr lang="el-GR" sz="2276" b="1" dirty="0">
                <a:latin typeface="Arial Narrow" pitchFamily="34" charset="0"/>
              </a:rPr>
              <a:t>Σταθμοί Διοδίων </a:t>
            </a:r>
            <a:endParaRPr lang="el-GR" sz="2276" b="1" dirty="0">
              <a:latin typeface="Arial Narrow" pitchFamily="34" charset="0"/>
            </a:endParaRPr>
          </a:p>
        </p:txBody>
      </p:sp>
      <p:pic>
        <p:nvPicPr>
          <p:cNvPr id="6" name="Θέση εικόνας 5"/>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16061" r="16061"/>
          <a:stretch/>
        </p:blipFill>
        <p:spPr>
          <a:xfrm>
            <a:off x="5322158" y="2564903"/>
            <a:ext cx="2655946" cy="2446457"/>
          </a:xfrm>
        </p:spPr>
      </p:pic>
      <p:sp>
        <p:nvSpPr>
          <p:cNvPr id="3" name="Θέση κειμένου 2"/>
          <p:cNvSpPr>
            <a:spLocks noGrp="1"/>
          </p:cNvSpPr>
          <p:nvPr>
            <p:ph type="body" sz="half" idx="2"/>
          </p:nvPr>
        </p:nvSpPr>
        <p:spPr>
          <a:xfrm>
            <a:off x="2787696" y="1691229"/>
            <a:ext cx="4038000" cy="1135157"/>
          </a:xfrm>
        </p:spPr>
        <p:txBody>
          <a:bodyPr>
            <a:normAutofit/>
          </a:bodyPr>
          <a:lstStyle/>
          <a:p>
            <a:r>
              <a:rPr lang="el-GR" sz="1625" dirty="0">
                <a:latin typeface="Arial Narrow" pitchFamily="34" charset="0"/>
              </a:rPr>
              <a:t>Οδοστρώματα ειδικών απαιτήσεων λόγω  </a:t>
            </a:r>
            <a:r>
              <a:rPr lang="el-GR" sz="1625" dirty="0">
                <a:latin typeface="Arial Narrow" pitchFamily="34" charset="0"/>
              </a:rPr>
              <a:t>έ</a:t>
            </a:r>
            <a:r>
              <a:rPr lang="el-GR" sz="1625" dirty="0">
                <a:latin typeface="Arial Narrow" pitchFamily="34" charset="0"/>
              </a:rPr>
              <a:t>ντονων φορτίων και καταπονήσεων.</a:t>
            </a:r>
            <a:endParaRPr lang="en-US" sz="1625" dirty="0">
              <a:latin typeface="Arial Narrow" pitchFamily="34" charset="0"/>
            </a:endParaRPr>
          </a:p>
        </p:txBody>
      </p:sp>
      <p:graphicFrame>
        <p:nvGraphicFramePr>
          <p:cNvPr id="2" name="Πίνακας 1"/>
          <p:cNvGraphicFramePr>
            <a:graphicFrameLocks noGrp="1"/>
          </p:cNvGraphicFramePr>
          <p:nvPr>
            <p:extLst>
              <p:ext uri="{D42A27DB-BD31-4B8C-83A1-F6EECF244321}">
                <p14:modId xmlns:p14="http://schemas.microsoft.com/office/powerpoint/2010/main" val="1579864444"/>
              </p:ext>
            </p:extLst>
          </p:nvPr>
        </p:nvGraphicFramePr>
        <p:xfrm>
          <a:off x="5312612" y="5155601"/>
          <a:ext cx="2926087" cy="301386"/>
        </p:xfrm>
        <a:graphic>
          <a:graphicData uri="http://schemas.openxmlformats.org/drawingml/2006/table">
            <a:tbl>
              <a:tblPr firstRow="1" bandRow="1">
                <a:tableStyleId>{073A0DAA-6AF3-43AB-8588-CEC1D06C72B9}</a:tableStyleId>
              </a:tblPr>
              <a:tblGrid>
                <a:gridCol w="2926087"/>
              </a:tblGrid>
              <a:tr h="301386">
                <a:tc>
                  <a:txBody>
                    <a:bodyPr/>
                    <a:lstStyle/>
                    <a:p>
                      <a:r>
                        <a:rPr lang="el-GR" sz="1000" dirty="0" smtClean="0">
                          <a:solidFill>
                            <a:schemeClr val="tx1"/>
                          </a:solidFill>
                        </a:rPr>
                        <a:t>Σταθμός διοδίων, Αττική Οδός</a:t>
                      </a:r>
                    </a:p>
                  </a:txBody>
                  <a:tcPr marL="74314" marR="74314" marT="37157" marB="37157">
                    <a:solidFill>
                      <a:schemeClr val="accent2">
                        <a:lumMod val="20000"/>
                        <a:lumOff val="80000"/>
                      </a:schemeClr>
                    </a:solidFill>
                  </a:tcPr>
                </a:tc>
              </a:tr>
            </a:tbl>
          </a:graphicData>
        </a:graphic>
      </p:graphicFrame>
      <p:pic>
        <p:nvPicPr>
          <p:cNvPr id="7" name="Εικόνα 6"/>
          <p:cNvPicPr>
            <a:picLocks noChangeAspect="1"/>
          </p:cNvPicPr>
          <p:nvPr/>
        </p:nvPicPr>
        <p:blipFill rotWithShape="1">
          <a:blip r:embed="rId3" cstate="print">
            <a:extLst>
              <a:ext uri="{28A0092B-C50C-407E-A947-70E740481C1C}">
                <a14:useLocalDpi xmlns:a14="http://schemas.microsoft.com/office/drawing/2010/main" val="0"/>
              </a:ext>
            </a:extLst>
          </a:blip>
          <a:srcRect t="4737" b="8784"/>
          <a:stretch/>
        </p:blipFill>
        <p:spPr>
          <a:xfrm>
            <a:off x="856479" y="2742730"/>
            <a:ext cx="3288320" cy="1872488"/>
          </a:xfrm>
          <a:prstGeom prst="rect">
            <a:avLst/>
          </a:prstGeom>
        </p:spPr>
      </p:pic>
      <p:graphicFrame>
        <p:nvGraphicFramePr>
          <p:cNvPr id="9" name="Πίνακας 8"/>
          <p:cNvGraphicFramePr>
            <a:graphicFrameLocks noGrp="1"/>
          </p:cNvGraphicFramePr>
          <p:nvPr>
            <p:extLst>
              <p:ext uri="{D42A27DB-BD31-4B8C-83A1-F6EECF244321}">
                <p14:modId xmlns:p14="http://schemas.microsoft.com/office/powerpoint/2010/main" val="1129107525"/>
              </p:ext>
            </p:extLst>
          </p:nvPr>
        </p:nvGraphicFramePr>
        <p:xfrm>
          <a:off x="856479" y="4775000"/>
          <a:ext cx="2307130" cy="379114"/>
        </p:xfrm>
        <a:graphic>
          <a:graphicData uri="http://schemas.openxmlformats.org/drawingml/2006/table">
            <a:tbl>
              <a:tblPr firstRow="1" bandRow="1">
                <a:tableStyleId>{073A0DAA-6AF3-43AB-8588-CEC1D06C72B9}</a:tableStyleId>
              </a:tblPr>
              <a:tblGrid>
                <a:gridCol w="2307130"/>
              </a:tblGrid>
              <a:tr h="371572">
                <a:tc>
                  <a:txBody>
                    <a:bodyPr/>
                    <a:lstStyle/>
                    <a:p>
                      <a:r>
                        <a:rPr lang="el-GR" sz="1000" dirty="0" smtClean="0">
                          <a:solidFill>
                            <a:schemeClr val="tx1"/>
                          </a:solidFill>
                        </a:rPr>
                        <a:t>Σταθμός διοδίων, Εθνική Οδός Αθηνών- Κόρινθου</a:t>
                      </a:r>
                      <a:endParaRPr lang="en-US" sz="1000" dirty="0">
                        <a:solidFill>
                          <a:schemeClr val="tx1"/>
                        </a:solidFill>
                      </a:endParaRPr>
                    </a:p>
                  </a:txBody>
                  <a:tcPr marL="74314" marR="74314" marT="37157" marB="37157">
                    <a:solidFill>
                      <a:schemeClr val="accent2">
                        <a:lumMod val="20000"/>
                        <a:lumOff val="80000"/>
                      </a:schemeClr>
                    </a:solidFill>
                  </a:tcPr>
                </a:tc>
              </a:tr>
            </a:tbl>
          </a:graphicData>
        </a:graphic>
      </p:graphicFrame>
    </p:spTree>
    <p:extLst>
      <p:ext uri="{BB962C8B-B14F-4D97-AF65-F5344CB8AC3E}">
        <p14:creationId xmlns:p14="http://schemas.microsoft.com/office/powerpoint/2010/main" val="2088420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lang="el-GR" b="1" dirty="0" smtClean="0">
                <a:latin typeface="+mn-lt"/>
              </a:rPr>
              <a:t>                           </a:t>
            </a:r>
            <a:r>
              <a:rPr lang="el-GR" sz="2926" b="1" dirty="0">
                <a:latin typeface="Arial Narrow" pitchFamily="34" charset="0"/>
              </a:rPr>
              <a:t>Λιμενικά Έργα</a:t>
            </a:r>
            <a:endParaRPr lang="el-GR" sz="2926" b="1" dirty="0">
              <a:latin typeface="Arial Narrow" pitchFamily="34" charset="0"/>
            </a:endParaRPr>
          </a:p>
        </p:txBody>
      </p:sp>
      <p:pic>
        <p:nvPicPr>
          <p:cNvPr id="4" name="Θέση περιεχομένου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88906" y="1919480"/>
            <a:ext cx="3101652" cy="2340386"/>
          </a:xfrm>
        </p:spPr>
      </p:pic>
      <p:pic>
        <p:nvPicPr>
          <p:cNvPr id="4097" name="Picture 1"/>
          <p:cNvPicPr>
            <a:picLocks noChangeAspect="1" noChangeArrowheads="1"/>
          </p:cNvPicPr>
          <p:nvPr/>
        </p:nvPicPr>
        <p:blipFill>
          <a:blip r:embed="rId4"/>
          <a:srcRect/>
          <a:stretch>
            <a:fillRect/>
          </a:stretch>
        </p:blipFill>
        <p:spPr bwMode="auto">
          <a:xfrm>
            <a:off x="4488532" y="1861421"/>
            <a:ext cx="4257593" cy="2368770"/>
          </a:xfrm>
          <a:prstGeom prst="rect">
            <a:avLst/>
          </a:prstGeom>
          <a:noFill/>
          <a:ln w="9525">
            <a:noFill/>
            <a:miter lim="800000"/>
            <a:headEnd/>
            <a:tailEnd/>
          </a:ln>
          <a:effectLst/>
        </p:spPr>
      </p:pic>
      <p:graphicFrame>
        <p:nvGraphicFramePr>
          <p:cNvPr id="6" name="Table 5"/>
          <p:cNvGraphicFramePr>
            <a:graphicFrameLocks noGrp="1"/>
          </p:cNvGraphicFramePr>
          <p:nvPr/>
        </p:nvGraphicFramePr>
        <p:xfrm>
          <a:off x="4662710" y="4590170"/>
          <a:ext cx="3599627" cy="302914"/>
        </p:xfrm>
        <a:graphic>
          <a:graphicData uri="http://schemas.openxmlformats.org/drawingml/2006/table">
            <a:tbl>
              <a:tblPr firstRow="1" bandRow="1">
                <a:tableStyleId>{073A0DAA-6AF3-43AB-8588-CEC1D06C72B9}</a:tableStyleId>
              </a:tblPr>
              <a:tblGrid>
                <a:gridCol w="3599627"/>
              </a:tblGrid>
              <a:tr h="301386">
                <a:tc>
                  <a:txBody>
                    <a:bodyPr/>
                    <a:lstStyle/>
                    <a:p>
                      <a:r>
                        <a:rPr lang="el-GR" sz="1500" dirty="0" smtClean="0">
                          <a:solidFill>
                            <a:schemeClr val="tx1"/>
                          </a:solidFill>
                        </a:rPr>
                        <a:t>Πλατυγιάλι</a:t>
                      </a:r>
                      <a:r>
                        <a:rPr lang="el-GR" sz="1500" baseline="0" dirty="0" smtClean="0">
                          <a:solidFill>
                            <a:schemeClr val="tx1"/>
                          </a:solidFill>
                        </a:rPr>
                        <a:t> Αστακού</a:t>
                      </a:r>
                      <a:endParaRPr lang="el-GR" sz="1500" dirty="0">
                        <a:solidFill>
                          <a:schemeClr val="tx1"/>
                        </a:solidFill>
                      </a:endParaRPr>
                    </a:p>
                  </a:txBody>
                  <a:tcPr marL="74314" marR="74314" marT="37157" marB="37157">
                    <a:noFill/>
                  </a:tcPr>
                </a:tc>
              </a:tr>
            </a:tbl>
          </a:graphicData>
        </a:graphic>
      </p:graphicFrame>
    </p:spTree>
    <p:extLst>
      <p:ext uri="{BB962C8B-B14F-4D97-AF65-F5344CB8AC3E}">
        <p14:creationId xmlns:p14="http://schemas.microsoft.com/office/powerpoint/2010/main" val="251477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Θέση κειμένου 6"/>
          <p:cNvSpPr>
            <a:spLocks noGrp="1"/>
          </p:cNvSpPr>
          <p:nvPr>
            <p:ph type="body" idx="1"/>
          </p:nvPr>
        </p:nvSpPr>
        <p:spPr>
          <a:xfrm>
            <a:off x="856478" y="1629187"/>
            <a:ext cx="3827189" cy="3204093"/>
          </a:xfrm>
        </p:spPr>
        <p:txBody>
          <a:bodyPr>
            <a:normAutofit fontScale="70000" lnSpcReduction="20000"/>
          </a:bodyPr>
          <a:lstStyle/>
          <a:p>
            <a:pPr algn="ctr"/>
            <a:r>
              <a:rPr lang="el-GR" sz="4632" dirty="0">
                <a:latin typeface="Arial Narrow" pitchFamily="34" charset="0"/>
              </a:rPr>
              <a:t>Οδοποιίες</a:t>
            </a:r>
            <a:endParaRPr lang="el-GR" sz="4632" dirty="0">
              <a:latin typeface="Arial Narrow" pitchFamily="34" charset="0"/>
            </a:endParaRPr>
          </a:p>
          <a:p>
            <a:r>
              <a:rPr lang="el-GR" sz="1625" dirty="0">
                <a:latin typeface="Arial Narrow" pitchFamily="34" charset="0"/>
              </a:rPr>
              <a:t>Κατασκευή ειδικών απαιτήσεων οδοστρωμάτων </a:t>
            </a:r>
            <a:r>
              <a:rPr lang="el-GR" sz="1625" dirty="0">
                <a:latin typeface="Arial Narrow" pitchFamily="34" charset="0"/>
              </a:rPr>
              <a:t>τα </a:t>
            </a:r>
            <a:r>
              <a:rPr lang="el-GR" sz="1625" dirty="0">
                <a:latin typeface="Arial Narrow" pitchFamily="34" charset="0"/>
              </a:rPr>
              <a:t>οποία </a:t>
            </a:r>
            <a:r>
              <a:rPr lang="el-GR" sz="1625" dirty="0">
                <a:latin typeface="Arial Narrow" pitchFamily="34" charset="0"/>
              </a:rPr>
              <a:t>έ</a:t>
            </a:r>
            <a:r>
              <a:rPr lang="el-GR" sz="1625" dirty="0">
                <a:latin typeface="Arial Narrow" pitchFamily="34" charset="0"/>
              </a:rPr>
              <a:t>χουν υψηλή ανταπόκριση </a:t>
            </a:r>
            <a:r>
              <a:rPr lang="el-GR" sz="1625" dirty="0">
                <a:latin typeface="Arial Narrow" pitchFamily="34" charset="0"/>
              </a:rPr>
              <a:t>στο </a:t>
            </a:r>
            <a:r>
              <a:rPr lang="el-GR" sz="1625" dirty="0">
                <a:latin typeface="Arial Narrow" pitchFamily="34" charset="0"/>
              </a:rPr>
              <a:t>πέρας</a:t>
            </a:r>
            <a:r>
              <a:rPr sz="1625" dirty="0">
                <a:latin typeface="Arial Narrow" pitchFamily="34" charset="0"/>
              </a:rPr>
              <a:t> </a:t>
            </a:r>
            <a:r>
              <a:rPr lang="el-GR" sz="1625" dirty="0">
                <a:latin typeface="Arial Narrow" pitchFamily="34" charset="0"/>
              </a:rPr>
              <a:t>του χρόνου  </a:t>
            </a:r>
            <a:r>
              <a:rPr lang="el-GR" sz="1625" dirty="0">
                <a:latin typeface="Arial Narrow" pitchFamily="34" charset="0"/>
              </a:rPr>
              <a:t>σε </a:t>
            </a:r>
            <a:r>
              <a:rPr lang="el-GR" sz="1625" dirty="0">
                <a:latin typeface="Arial Narrow" pitchFamily="34" charset="0"/>
              </a:rPr>
              <a:t>καθιζήσεις και παραμορφώσεις </a:t>
            </a:r>
            <a:r>
              <a:rPr lang="el-GR" sz="1625" dirty="0">
                <a:latin typeface="Arial Narrow" pitchFamily="34" charset="0"/>
              </a:rPr>
              <a:t>και </a:t>
            </a:r>
            <a:r>
              <a:rPr lang="el-GR" sz="1625" dirty="0">
                <a:latin typeface="Arial Narrow" pitchFamily="34" charset="0"/>
              </a:rPr>
              <a:t>έχουν μόνιμη αντιολισθηρή επιφάνεια .</a:t>
            </a:r>
          </a:p>
          <a:p>
            <a:r>
              <a:rPr lang="el-GR" sz="1625" dirty="0">
                <a:latin typeface="Arial Narrow" pitchFamily="34" charset="0"/>
              </a:rPr>
              <a:t>η συμπαγή τους μάζα διατηρεί </a:t>
            </a:r>
            <a:r>
              <a:rPr lang="el-GR" sz="1625" dirty="0">
                <a:latin typeface="Arial Narrow" pitchFamily="34" charset="0"/>
              </a:rPr>
              <a:t>την </a:t>
            </a:r>
            <a:r>
              <a:rPr lang="el-GR" sz="1625" dirty="0">
                <a:latin typeface="Arial Narrow" pitchFamily="34" charset="0"/>
              </a:rPr>
              <a:t>αρχική υψομετρία </a:t>
            </a:r>
            <a:r>
              <a:rPr lang="el-GR" sz="1625" dirty="0">
                <a:latin typeface="Arial Narrow" pitchFamily="34" charset="0"/>
              </a:rPr>
              <a:t>σε </a:t>
            </a:r>
            <a:r>
              <a:rPr lang="el-GR" sz="1625" dirty="0">
                <a:latin typeface="Arial Narrow" pitchFamily="34" charset="0"/>
              </a:rPr>
              <a:t>απόλυτο βαθμό.</a:t>
            </a:r>
            <a:endParaRPr lang="en-US" sz="1625" dirty="0">
              <a:latin typeface="Arial Narrow" pitchFamily="34" charset="0"/>
            </a:endParaRPr>
          </a:p>
          <a:p>
            <a:r>
              <a:rPr lang="el-GR" sz="1625" dirty="0">
                <a:latin typeface="Arial Narrow" pitchFamily="34" charset="0"/>
              </a:rPr>
              <a:t>Η </a:t>
            </a:r>
            <a:r>
              <a:rPr lang="el-GR" sz="1625" dirty="0">
                <a:latin typeface="Arial Narrow" pitchFamily="34" charset="0"/>
              </a:rPr>
              <a:t>χρήση τους ενδείκνυται</a:t>
            </a:r>
          </a:p>
          <a:p>
            <a:pPr marL="139337" indent="-139337">
              <a:buFont typeface="Arial" panose="020B0604020202020204" pitchFamily="34" charset="0"/>
              <a:buChar char="•"/>
            </a:pPr>
            <a:r>
              <a:rPr lang="el-GR" sz="1625" dirty="0">
                <a:latin typeface="Arial Narrow" pitchFamily="34" charset="0"/>
              </a:rPr>
              <a:t> ειδικότερα </a:t>
            </a:r>
            <a:r>
              <a:rPr lang="el-GR" sz="1625" dirty="0">
                <a:latin typeface="Arial Narrow" pitchFamily="34" charset="0"/>
              </a:rPr>
              <a:t>σε </a:t>
            </a:r>
            <a:r>
              <a:rPr lang="el-GR" sz="1625" dirty="0">
                <a:latin typeface="Arial Narrow" pitchFamily="34" charset="0"/>
              </a:rPr>
              <a:t>σημεία </a:t>
            </a:r>
            <a:r>
              <a:rPr lang="el-GR" sz="1625" dirty="0">
                <a:latin typeface="Arial Narrow" pitchFamily="34" charset="0"/>
              </a:rPr>
              <a:t>με </a:t>
            </a:r>
            <a:r>
              <a:rPr lang="el-GR" sz="1625" dirty="0">
                <a:latin typeface="Arial Narrow" pitchFamily="34" charset="0"/>
              </a:rPr>
              <a:t>μεγάλη κυκλοφοριακή συμφόρηση </a:t>
            </a:r>
            <a:r>
              <a:rPr sz="1625" dirty="0">
                <a:latin typeface="Arial Narrow" pitchFamily="34" charset="0"/>
              </a:rPr>
              <a:t>, υψηλ</a:t>
            </a:r>
            <a:r>
              <a:rPr lang="el-GR" sz="1625" dirty="0">
                <a:latin typeface="Arial Narrow" pitchFamily="34" charset="0"/>
              </a:rPr>
              <a:t>ά</a:t>
            </a:r>
            <a:r>
              <a:rPr sz="1625" dirty="0">
                <a:latin typeface="Arial Narrow" pitchFamily="34" charset="0"/>
              </a:rPr>
              <a:t> συγκεντρωμ</a:t>
            </a:r>
            <a:r>
              <a:rPr lang="el-GR" sz="1625" dirty="0">
                <a:latin typeface="Arial Narrow" pitchFamily="34" charset="0"/>
              </a:rPr>
              <a:t>έ</a:t>
            </a:r>
            <a:r>
              <a:rPr sz="1625" dirty="0">
                <a:latin typeface="Arial Narrow" pitchFamily="34" charset="0"/>
              </a:rPr>
              <a:t>να φορτ</a:t>
            </a:r>
            <a:r>
              <a:rPr lang="el-GR" sz="1625" dirty="0">
                <a:latin typeface="Arial Narrow" pitchFamily="34" charset="0"/>
              </a:rPr>
              <a:t>ί</a:t>
            </a:r>
            <a:r>
              <a:rPr sz="1625" dirty="0">
                <a:latin typeface="Arial Narrow" pitchFamily="34" charset="0"/>
              </a:rPr>
              <a:t>α  </a:t>
            </a:r>
            <a:r>
              <a:rPr lang="el-GR" sz="1625" dirty="0">
                <a:latin typeface="Arial Narrow" pitchFamily="34" charset="0"/>
              </a:rPr>
              <a:t>και σε </a:t>
            </a:r>
            <a:r>
              <a:rPr lang="el-GR" sz="1625" dirty="0">
                <a:latin typeface="Arial Narrow" pitchFamily="34" charset="0"/>
              </a:rPr>
              <a:t>ιδιαίτερες συνθήκες οδήγησης </a:t>
            </a:r>
            <a:r>
              <a:rPr lang="el-GR" sz="1625" dirty="0">
                <a:latin typeface="Arial Narrow" pitchFamily="34" charset="0"/>
              </a:rPr>
              <a:t>(</a:t>
            </a:r>
            <a:r>
              <a:rPr lang="el-GR" sz="1625" dirty="0">
                <a:latin typeface="Arial Narrow" pitchFamily="34" charset="0"/>
              </a:rPr>
              <a:t>επιτάχυνση, επιβράδυνση)</a:t>
            </a:r>
          </a:p>
          <a:p>
            <a:pPr marL="139337" indent="-139337">
              <a:buFont typeface="Arial" panose="020B0604020202020204" pitchFamily="34" charset="0"/>
              <a:buChar char="•"/>
            </a:pPr>
            <a:r>
              <a:rPr lang="el-GR" sz="1625" dirty="0">
                <a:latin typeface="Arial Narrow" pitchFamily="34" charset="0"/>
              </a:rPr>
              <a:t>  </a:t>
            </a:r>
            <a:r>
              <a:rPr lang="el-GR" sz="1625" dirty="0">
                <a:latin typeface="Arial Narrow" pitchFamily="34" charset="0"/>
              </a:rPr>
              <a:t>σ</a:t>
            </a:r>
            <a:r>
              <a:rPr lang="el-GR" sz="1625" dirty="0">
                <a:latin typeface="Arial Narrow" pitchFamily="34" charset="0"/>
              </a:rPr>
              <a:t>ε Δήμους-κοινότητες-νησιά καθώς είναι ευέλικτα οδοστρώματα και έχουν υψηλή αντοχή σε αγροτικές οδοστρώσεις, σε οδοποιίες με έντονα υδραυλικά προβλήματα απορροής.</a:t>
            </a:r>
          </a:p>
          <a:p>
            <a:pPr marL="139337" indent="-139337">
              <a:buFont typeface="Arial" panose="020B0604020202020204" pitchFamily="34" charset="0"/>
              <a:buChar char="•"/>
            </a:pPr>
            <a:r>
              <a:rPr lang="el-GR" sz="1625" dirty="0">
                <a:latin typeface="Arial Narrow" pitchFamily="34" charset="0"/>
              </a:rPr>
              <a:t> βελτιώσεις οδοποιίας κυκλικών </a:t>
            </a:r>
            <a:r>
              <a:rPr lang="el-GR" sz="1625" dirty="0">
                <a:latin typeface="Arial Narrow" pitchFamily="34" charset="0"/>
              </a:rPr>
              <a:t>κόμβων (όπου έχουμε προβλήματα αστοχίας με βαθιές αυλακώσεις και υψηλό κόστος συντήρησης)</a:t>
            </a:r>
            <a:endParaRPr lang="en-US" sz="1625" dirty="0">
              <a:latin typeface="Arial Narrow" pitchFamily="34" charset="0"/>
            </a:endParaRPr>
          </a:p>
          <a:p>
            <a:pPr marL="139337" indent="-139337">
              <a:buFont typeface="Arial" panose="020B0604020202020204" pitchFamily="34" charset="0"/>
              <a:buChar char="•"/>
            </a:pPr>
            <a:endParaRPr lang="en-US" sz="894" dirty="0"/>
          </a:p>
          <a:p>
            <a:endParaRPr lang="en-US" sz="894" dirty="0"/>
          </a:p>
        </p:txBody>
      </p:sp>
      <p:pic>
        <p:nvPicPr>
          <p:cNvPr id="5" name="Θέση εικόνας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830826" y="3605074"/>
            <a:ext cx="3275215" cy="2456411"/>
          </a:xfrm>
        </p:spPr>
      </p:pic>
      <p:pic>
        <p:nvPicPr>
          <p:cNvPr id="10" name="Θέση περιεχομένου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830826" y="1340768"/>
            <a:ext cx="3268051" cy="2088232"/>
          </a:xfrm>
        </p:spPr>
      </p:pic>
    </p:spTree>
    <p:extLst>
      <p:ext uri="{BB962C8B-B14F-4D97-AF65-F5344CB8AC3E}">
        <p14:creationId xmlns:p14="http://schemas.microsoft.com/office/powerpoint/2010/main" val="360661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Θέμα του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Θέμα του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ontinental_16x9">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ontinental_16x9">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7CC9C63-1F93-4D85-8FA9-8C3853C3E43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1393</Words>
  <Application>Microsoft Office PowerPoint</Application>
  <PresentationFormat>Α4 (210x297 χιλ.)</PresentationFormat>
  <Paragraphs>158</Paragraphs>
  <Slides>28</Slides>
  <Notes>3</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28</vt:i4>
      </vt:variant>
    </vt:vector>
  </HeadingPairs>
  <TitlesOfParts>
    <vt:vector size="36" baseType="lpstr">
      <vt:lpstr>Arial</vt:lpstr>
      <vt:lpstr>Arial Narrow</vt:lpstr>
      <vt:lpstr>Calibri</vt:lpstr>
      <vt:lpstr>Calibri Light</vt:lpstr>
      <vt:lpstr>Century Gothic</vt:lpstr>
      <vt:lpstr>PT Sans</vt:lpstr>
      <vt:lpstr>Tinos</vt:lpstr>
      <vt:lpstr>Office Theme</vt:lpstr>
      <vt:lpstr>Οδοστρώματα από σκυρόδεμα</vt:lpstr>
      <vt:lpstr>Παρουσίαση του PowerPoint</vt:lpstr>
      <vt:lpstr>Παρουσίαση του PowerPoint</vt:lpstr>
      <vt:lpstr>Παρουσίαση του PowerPoint</vt:lpstr>
      <vt:lpstr>Οδοστρώματα από σκυρόδεμα</vt:lpstr>
      <vt:lpstr>Παρουσίαση του PowerPoint</vt:lpstr>
      <vt:lpstr>            Σταθμοί Διοδίων </vt:lpstr>
      <vt:lpstr>                           Λιμενικά Έργα</vt:lpstr>
      <vt:lpstr>Παρουσίαση του PowerPoint</vt:lpstr>
      <vt:lpstr>Παρουσίαση του PowerPoint</vt:lpstr>
      <vt:lpstr>Παρουσίαση του PowerPoint</vt:lpstr>
      <vt:lpstr>Παρουσίαση του PowerPoint</vt:lpstr>
      <vt:lpstr>Η προώθηση των δύσκαμπτων οδοστρωμάτων στο εξωτερικό...</vt:lpstr>
      <vt:lpstr>Παρουσίαση του PowerPoint</vt:lpstr>
      <vt:lpstr>Ενδεικτικές επιφάνειες δύσκαμπτων οδοστρωμάτων στο εξωτερικό</vt:lpstr>
      <vt:lpstr>Επιφάνειες από σκυρόδεμα κατασκευασμένο πριν 25 χρόνια στο εξωτερικό</vt:lpstr>
      <vt:lpstr>Κατά τη διάρκεια της σκυροδέτησης....</vt:lpstr>
      <vt:lpstr>Οδοστρώματα σε καταστρώματα κλάδων γεφυρών στην Αμερική</vt:lpstr>
      <vt:lpstr>Τα δύσκαμπτα οδοστρώματα στην Ελλάδα...</vt:lpstr>
      <vt:lpstr>Παρουσίαση του PowerPoint</vt:lpstr>
      <vt:lpstr>Η εταιρεία μας</vt:lpstr>
      <vt:lpstr>Παρουσίαση του PowerPoint</vt:lpstr>
      <vt:lpstr>Αυτοκινητόδρομος Ιονίας Οδού</vt:lpstr>
      <vt:lpstr>Παρουσίαση του PowerPoint</vt:lpstr>
      <vt:lpstr>Παρουσίαση του PowerPoint</vt:lpstr>
      <vt:lpstr>Πλευρικά διόδια Κουβαρά</vt:lpstr>
      <vt:lpstr>Σύνδεσμοι</vt:lpstr>
      <vt:lpstr>Παρουσίαση του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2015-08-17T15:44:57Z</dcterms:created>
  <dcterms:modified xsi:type="dcterms:W3CDTF">2015-10-07T07:49:55Z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TC028048779991</vt:lpwstr>
  </property>
</Properties>
</file>